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79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5" r:id="rId19"/>
    <p:sldId id="287" r:id="rId20"/>
    <p:sldId id="282" r:id="rId21"/>
    <p:sldId id="275" r:id="rId22"/>
    <p:sldId id="276" r:id="rId23"/>
    <p:sldId id="288" r:id="rId24"/>
    <p:sldId id="281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4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905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outlineViewPr>
    <p:cViewPr>
      <p:scale>
        <a:sx n="33" d="100"/>
        <a:sy n="33" d="100"/>
      </p:scale>
      <p:origin x="0" y="-277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D39F7-171D-A34E-A838-82FD3FFCBD81}" type="doc">
      <dgm:prSet loTypeId="urn:microsoft.com/office/officeart/2005/8/layout/radial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EF46046E-780C-9C48-84E9-72A38786FF2C}">
      <dgm:prSet phldrT="[Testo]" custT="1"/>
      <dgm:spPr/>
      <dgm:t>
        <a:bodyPr/>
        <a:lstStyle/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Progettare </a:t>
          </a:r>
        </a:p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 le famiglie/tutori</a:t>
          </a:r>
        </a:p>
      </dgm:t>
    </dgm:pt>
    <dgm:pt modelId="{3347AE5F-005F-2847-B309-FE2E7B0A4EF5}" type="parTrans" cxnId="{FB9FB4EF-1138-E94B-8476-D4D5381EB6DE}">
      <dgm:prSet/>
      <dgm:spPr/>
      <dgm:t>
        <a:bodyPr/>
        <a:lstStyle/>
        <a:p>
          <a:endParaRPr lang="it-IT"/>
        </a:p>
      </dgm:t>
    </dgm:pt>
    <dgm:pt modelId="{B7D7DBF9-DCE0-CD45-86CB-0632C2D9CDBD}" type="sibTrans" cxnId="{FB9FB4EF-1138-E94B-8476-D4D5381EB6DE}">
      <dgm:prSet/>
      <dgm:spPr/>
      <dgm:t>
        <a:bodyPr/>
        <a:lstStyle/>
        <a:p>
          <a:endParaRPr lang="it-IT"/>
        </a:p>
      </dgm:t>
    </dgm:pt>
    <dgm:pt modelId="{A2F3EDB3-0DB6-6A4F-B857-02ED55FA7E49}">
      <dgm:prSet phldrT="[Testo]"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Analisi dei bisogni delle famiglie/tutori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(contesto nel quale stiamo operando)</a:t>
          </a:r>
        </a:p>
      </dgm:t>
    </dgm:pt>
    <dgm:pt modelId="{A8640A0B-6A11-2846-B1E1-EDFBF717B010}" type="parTrans" cxnId="{E0ACFB7F-AB1D-A346-9B1A-D965CB9F180A}">
      <dgm:prSet/>
      <dgm:spPr/>
      <dgm:t>
        <a:bodyPr/>
        <a:lstStyle/>
        <a:p>
          <a:endParaRPr lang="it-IT"/>
        </a:p>
      </dgm:t>
    </dgm:pt>
    <dgm:pt modelId="{E93EEF0C-3240-1045-B737-E32A7B937984}" type="sibTrans" cxnId="{E0ACFB7F-AB1D-A346-9B1A-D965CB9F180A}">
      <dgm:prSet/>
      <dgm:spPr/>
      <dgm:t>
        <a:bodyPr/>
        <a:lstStyle/>
        <a:p>
          <a:endParaRPr lang="it-IT"/>
        </a:p>
      </dgm:t>
    </dgm:pt>
    <dgm:pt modelId="{B8607AA3-30C8-7A41-A71D-D654611913C7}">
      <dgm:prSet phldrT="[Testo]" custT="1"/>
      <dgm:spPr>
        <a:solidFill>
          <a:srgbClr val="E974C2"/>
        </a:solidFill>
      </dgm:spPr>
      <dgm:t>
        <a:bodyPr/>
        <a:lstStyle/>
        <a:p>
          <a:r>
            <a:rPr lang="it-IT" sz="1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Ideazione</a:t>
          </a:r>
          <a:r>
            <a:rPr lang="it-IT" sz="1400" b="1" dirty="0" err="1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con</a:t>
          </a:r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 quali modalità possiamo rispondere come équipe educativa?</a:t>
          </a:r>
          <a:endParaRPr lang="it-IT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CD5E9-7D12-8E43-9F80-C7947EF1F646}" type="parTrans" cxnId="{BCCB7845-F2A6-0340-8032-27FB70D244DA}">
      <dgm:prSet/>
      <dgm:spPr/>
      <dgm:t>
        <a:bodyPr/>
        <a:lstStyle/>
        <a:p>
          <a:endParaRPr lang="it-IT"/>
        </a:p>
      </dgm:t>
    </dgm:pt>
    <dgm:pt modelId="{81487C93-A060-DD49-BF88-FBCA197EADAB}" type="sibTrans" cxnId="{BCCB7845-F2A6-0340-8032-27FB70D244DA}">
      <dgm:prSet/>
      <dgm:spPr/>
      <dgm:t>
        <a:bodyPr/>
        <a:lstStyle/>
        <a:p>
          <a:endParaRPr lang="it-IT"/>
        </a:p>
      </dgm:t>
    </dgm:pt>
    <dgm:pt modelId="{58FD11FC-3338-1C49-94F0-3509026D0770}">
      <dgm:prSet phldrT="[Testo]"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Condivisione dei bisogni con le famiglie/tutori per: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scelta degli obiettivi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ricerca delle risorse</a:t>
          </a:r>
        </a:p>
      </dgm:t>
    </dgm:pt>
    <dgm:pt modelId="{A6C844F0-1893-0648-B7EA-F51C40D389BC}" type="parTrans" cxnId="{183EC118-CF1E-7F44-9E23-5208A0127C15}">
      <dgm:prSet/>
      <dgm:spPr/>
      <dgm:t>
        <a:bodyPr/>
        <a:lstStyle/>
        <a:p>
          <a:endParaRPr lang="it-IT"/>
        </a:p>
      </dgm:t>
    </dgm:pt>
    <dgm:pt modelId="{361877EC-7BB2-AF40-8897-8A53A7A45E58}" type="sibTrans" cxnId="{183EC118-CF1E-7F44-9E23-5208A0127C15}">
      <dgm:prSet/>
      <dgm:spPr/>
      <dgm:t>
        <a:bodyPr/>
        <a:lstStyle/>
        <a:p>
          <a:endParaRPr lang="it-IT"/>
        </a:p>
      </dgm:t>
    </dgm:pt>
    <dgm:pt modelId="{8EF8813E-2B16-A245-84E0-E3C3066B7559}">
      <dgm:prSet phldrT="[Testo]"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Modalità di comunicazione del progetto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(non tutti parteciperanno alla co-progettazione)</a:t>
          </a:r>
        </a:p>
      </dgm:t>
    </dgm:pt>
    <dgm:pt modelId="{71A72E54-EF89-844E-A8CB-D9D4C4DD6762}" type="parTrans" cxnId="{38B80C6F-3A49-914A-B9A5-BD12135B4EF1}">
      <dgm:prSet/>
      <dgm:spPr/>
      <dgm:t>
        <a:bodyPr/>
        <a:lstStyle/>
        <a:p>
          <a:endParaRPr lang="it-IT"/>
        </a:p>
      </dgm:t>
    </dgm:pt>
    <dgm:pt modelId="{ECFFE043-3510-694E-A53C-5DD3ED3259EE}" type="sibTrans" cxnId="{38B80C6F-3A49-914A-B9A5-BD12135B4EF1}">
      <dgm:prSet/>
      <dgm:spPr/>
      <dgm:t>
        <a:bodyPr/>
        <a:lstStyle/>
        <a:p>
          <a:endParaRPr lang="it-IT"/>
        </a:p>
      </dgm:t>
    </dgm:pt>
    <dgm:pt modelId="{EB0B1A5C-89B0-BC44-B7DD-4367E49117CD}">
      <dgm:prSet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Realizzazione del progetto</a:t>
          </a:r>
        </a:p>
      </dgm:t>
    </dgm:pt>
    <dgm:pt modelId="{4FC9F75D-F71D-344B-BAA5-34A03E09CF45}" type="parTrans" cxnId="{5D316D16-65B5-B54F-A779-6175D4A4B4D5}">
      <dgm:prSet/>
      <dgm:spPr/>
      <dgm:t>
        <a:bodyPr/>
        <a:lstStyle/>
        <a:p>
          <a:endParaRPr lang="it-IT"/>
        </a:p>
      </dgm:t>
    </dgm:pt>
    <dgm:pt modelId="{109D6835-0698-654D-8743-19ADFC9E2516}" type="sibTrans" cxnId="{5D316D16-65B5-B54F-A779-6175D4A4B4D5}">
      <dgm:prSet/>
      <dgm:spPr/>
      <dgm:t>
        <a:bodyPr/>
        <a:lstStyle/>
        <a:p>
          <a:endParaRPr lang="it-IT"/>
        </a:p>
      </dgm:t>
    </dgm:pt>
    <dgm:pt modelId="{61B57071-0F1B-A848-9897-99B84E3A9325}">
      <dgm:prSet phldrT="[Testo]" custT="1"/>
      <dgm:spPr>
        <a:solidFill>
          <a:srgbClr val="00B0F0"/>
        </a:solidFill>
      </dgm:spPr>
      <dgm:t>
        <a:bodyPr/>
        <a:lstStyle/>
        <a:p>
          <a:endParaRPr lang="it-IT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quali attività?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in quali spazi e in quali tempi?</a:t>
          </a:r>
        </a:p>
        <a:p>
          <a:endParaRPr lang="it-IT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4DE50C-B80F-B348-9927-B1A303D8FD13}" type="parTrans" cxnId="{3D0E7FCA-AB7F-464D-811B-D8C9A0E05C9D}">
      <dgm:prSet/>
      <dgm:spPr/>
      <dgm:t>
        <a:bodyPr/>
        <a:lstStyle/>
        <a:p>
          <a:endParaRPr lang="it-IT"/>
        </a:p>
      </dgm:t>
    </dgm:pt>
    <dgm:pt modelId="{6B0C04C2-85F1-FB43-AD9A-9C80A3F7EF0F}" type="sibTrans" cxnId="{3D0E7FCA-AB7F-464D-811B-D8C9A0E05C9D}">
      <dgm:prSet/>
      <dgm:spPr/>
      <dgm:t>
        <a:bodyPr/>
        <a:lstStyle/>
        <a:p>
          <a:endParaRPr lang="it-IT"/>
        </a:p>
      </dgm:t>
    </dgm:pt>
    <dgm:pt modelId="{E361E185-D633-F640-B02F-61A021A33A2E}">
      <dgm:prSet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Valutazione d’impatto del progetto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(documentazione finale; riflessione sugli effetti previsti e imprevisti a breve, medio e lungo termine)</a:t>
          </a:r>
        </a:p>
      </dgm:t>
    </dgm:pt>
    <dgm:pt modelId="{8D4D0184-A088-4644-9A84-B2537B5D9B01}" type="parTrans" cxnId="{4A50FD37-27FC-1D4F-B473-8BEF54F1C15F}">
      <dgm:prSet/>
      <dgm:spPr/>
      <dgm:t>
        <a:bodyPr/>
        <a:lstStyle/>
        <a:p>
          <a:endParaRPr lang="it-IT"/>
        </a:p>
      </dgm:t>
    </dgm:pt>
    <dgm:pt modelId="{5F7258B9-21E5-4548-9EA2-6C23E8A9614E}" type="sibTrans" cxnId="{4A50FD37-27FC-1D4F-B473-8BEF54F1C15F}">
      <dgm:prSet/>
      <dgm:spPr/>
      <dgm:t>
        <a:bodyPr/>
        <a:lstStyle/>
        <a:p>
          <a:endParaRPr lang="it-IT"/>
        </a:p>
      </dgm:t>
    </dgm:pt>
    <dgm:pt modelId="{5FF33D7A-5B06-0A49-8CD4-7874880FBC8F}">
      <dgm:prSet custT="1"/>
      <dgm:spPr/>
      <dgm:t>
        <a:bodyPr/>
        <a:lstStyle/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documenta?</a:t>
          </a:r>
        </a:p>
        <a:p>
          <a:r>
            <a:rPr lang="it-IT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monitora (feed-back in progress)?</a:t>
          </a:r>
        </a:p>
      </dgm:t>
    </dgm:pt>
    <dgm:pt modelId="{6A2FD727-C83F-3947-BB71-3C070EAA84A5}" type="parTrans" cxnId="{0D4BFC42-005D-DC48-AFC3-7A2D663CA1EF}">
      <dgm:prSet/>
      <dgm:spPr/>
      <dgm:t>
        <a:bodyPr/>
        <a:lstStyle/>
        <a:p>
          <a:endParaRPr lang="it-IT"/>
        </a:p>
      </dgm:t>
    </dgm:pt>
    <dgm:pt modelId="{23D38A45-CDB6-8248-BA30-005D90645CCD}" type="sibTrans" cxnId="{0D4BFC42-005D-DC48-AFC3-7A2D663CA1EF}">
      <dgm:prSet/>
      <dgm:spPr/>
      <dgm:t>
        <a:bodyPr/>
        <a:lstStyle/>
        <a:p>
          <a:endParaRPr lang="it-IT"/>
        </a:p>
      </dgm:t>
    </dgm:pt>
    <dgm:pt modelId="{C4519B3E-CA0C-3F45-9B7D-F8160538D178}">
      <dgm:prSet custT="1"/>
      <dgm:spPr/>
      <dgm:t>
        <a:bodyPr/>
        <a:lstStyle/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RILANCIO PER NUOVE </a:t>
          </a:r>
        </a:p>
        <a:p>
          <a:r>
            <a:rPr lang="it-IT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CO-PROGETTAZIONI…</a:t>
          </a:r>
        </a:p>
      </dgm:t>
    </dgm:pt>
    <dgm:pt modelId="{804A255E-6CFF-AA43-88F6-5729EDAE2695}" type="parTrans" cxnId="{91759B7C-F08D-E44B-BF2E-21147D9745AE}">
      <dgm:prSet/>
      <dgm:spPr/>
      <dgm:t>
        <a:bodyPr/>
        <a:lstStyle/>
        <a:p>
          <a:endParaRPr lang="it-IT"/>
        </a:p>
      </dgm:t>
    </dgm:pt>
    <dgm:pt modelId="{EF19123D-FF22-254C-B1CA-10A5CCFAEB9B}" type="sibTrans" cxnId="{91759B7C-F08D-E44B-BF2E-21147D9745AE}">
      <dgm:prSet/>
      <dgm:spPr/>
      <dgm:t>
        <a:bodyPr/>
        <a:lstStyle/>
        <a:p>
          <a:endParaRPr lang="it-IT"/>
        </a:p>
      </dgm:t>
    </dgm:pt>
    <dgm:pt modelId="{78B51DF9-4E58-1D44-B37E-480D6ED5A8F9}" type="pres">
      <dgm:prSet presAssocID="{665D39F7-171D-A34E-A838-82FD3FFCBD8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6B9911A-915A-074B-A6CF-5648D0C5666F}" type="pres">
      <dgm:prSet presAssocID="{EF46046E-780C-9C48-84E9-72A38786FF2C}" presName="centerShape" presStyleLbl="node0" presStyleIdx="0" presStyleCnt="1" custScaleX="194860" custScaleY="152969"/>
      <dgm:spPr/>
    </dgm:pt>
    <dgm:pt modelId="{26A17921-524A-C240-8F27-36E051C77975}" type="pres">
      <dgm:prSet presAssocID="{A8640A0B-6A11-2846-B1E1-EDFBF717B010}" presName="Name9" presStyleLbl="parChTrans1D2" presStyleIdx="0" presStyleCnt="9"/>
      <dgm:spPr/>
    </dgm:pt>
    <dgm:pt modelId="{77B21131-9CE7-AB41-9C8C-DEA2B3DC45A0}" type="pres">
      <dgm:prSet presAssocID="{A8640A0B-6A11-2846-B1E1-EDFBF717B010}" presName="connTx" presStyleLbl="parChTrans1D2" presStyleIdx="0" presStyleCnt="9"/>
      <dgm:spPr/>
    </dgm:pt>
    <dgm:pt modelId="{AD7A424E-A69E-3A4A-AA5A-565040A10C6F}" type="pres">
      <dgm:prSet presAssocID="{A2F3EDB3-0DB6-6A4F-B857-02ED55FA7E49}" presName="node" presStyleLbl="node1" presStyleIdx="0" presStyleCnt="9" custScaleX="223920" custScaleY="124512" custRadScaleRad="95868" custRadScaleInc="3568">
        <dgm:presLayoutVars>
          <dgm:bulletEnabled val="1"/>
        </dgm:presLayoutVars>
      </dgm:prSet>
      <dgm:spPr/>
    </dgm:pt>
    <dgm:pt modelId="{110262C0-D6DD-7F40-B98E-8A7DCF0CE8B3}" type="pres">
      <dgm:prSet presAssocID="{F53CD5E9-7D12-8E43-9F80-C7947EF1F646}" presName="Name9" presStyleLbl="parChTrans1D2" presStyleIdx="1" presStyleCnt="9"/>
      <dgm:spPr/>
    </dgm:pt>
    <dgm:pt modelId="{4F3F7449-A254-3245-9DCF-1764F8C03481}" type="pres">
      <dgm:prSet presAssocID="{F53CD5E9-7D12-8E43-9F80-C7947EF1F646}" presName="connTx" presStyleLbl="parChTrans1D2" presStyleIdx="1" presStyleCnt="9"/>
      <dgm:spPr/>
    </dgm:pt>
    <dgm:pt modelId="{6A4B9B97-0A92-F74A-8AC1-7F34DADC10B4}" type="pres">
      <dgm:prSet presAssocID="{B8607AA3-30C8-7A41-A71D-D654611913C7}" presName="node" presStyleLbl="node1" presStyleIdx="1" presStyleCnt="9" custScaleX="178474" custScaleY="123447" custRadScaleRad="142306" custRadScaleInc="47409">
        <dgm:presLayoutVars>
          <dgm:bulletEnabled val="1"/>
        </dgm:presLayoutVars>
      </dgm:prSet>
      <dgm:spPr/>
    </dgm:pt>
    <dgm:pt modelId="{7E14C6AF-2341-504E-9E74-D3A9B5625988}" type="pres">
      <dgm:prSet presAssocID="{A6C844F0-1893-0648-B7EA-F51C40D389BC}" presName="Name9" presStyleLbl="parChTrans1D2" presStyleIdx="2" presStyleCnt="9"/>
      <dgm:spPr/>
    </dgm:pt>
    <dgm:pt modelId="{6E7D9BA7-3E32-384B-8408-58C95FB54F19}" type="pres">
      <dgm:prSet presAssocID="{A6C844F0-1893-0648-B7EA-F51C40D389BC}" presName="connTx" presStyleLbl="parChTrans1D2" presStyleIdx="2" presStyleCnt="9"/>
      <dgm:spPr/>
    </dgm:pt>
    <dgm:pt modelId="{EA6EF6A9-800C-7346-93D0-A473829B81B1}" type="pres">
      <dgm:prSet presAssocID="{58FD11FC-3338-1C49-94F0-3509026D0770}" presName="node" presStyleLbl="node1" presStyleIdx="2" presStyleCnt="9" custScaleX="187054" custScaleY="120587" custRadScaleRad="169627" custRadScaleInc="-16189">
        <dgm:presLayoutVars>
          <dgm:bulletEnabled val="1"/>
        </dgm:presLayoutVars>
      </dgm:prSet>
      <dgm:spPr/>
    </dgm:pt>
    <dgm:pt modelId="{E59BDB4F-8CCB-A24A-8E4F-ECC4B843015C}" type="pres">
      <dgm:prSet presAssocID="{ED4DE50C-B80F-B348-9927-B1A303D8FD13}" presName="Name9" presStyleLbl="parChTrans1D2" presStyleIdx="3" presStyleCnt="9"/>
      <dgm:spPr/>
    </dgm:pt>
    <dgm:pt modelId="{7678C5FA-BBD7-704F-9A2B-53EAA0A55A17}" type="pres">
      <dgm:prSet presAssocID="{ED4DE50C-B80F-B348-9927-B1A303D8FD13}" presName="connTx" presStyleLbl="parChTrans1D2" presStyleIdx="3" presStyleCnt="9"/>
      <dgm:spPr/>
    </dgm:pt>
    <dgm:pt modelId="{CDA0512F-A7BC-9546-915D-1E77FB6B9597}" type="pres">
      <dgm:prSet presAssocID="{61B57071-0F1B-A848-9897-99B84E3A9325}" presName="node" presStyleLbl="node1" presStyleIdx="3" presStyleCnt="9" custScaleX="126610" custScaleY="131075" custRadScaleRad="130780" custRadScaleInc="-94981">
        <dgm:presLayoutVars>
          <dgm:bulletEnabled val="1"/>
        </dgm:presLayoutVars>
      </dgm:prSet>
      <dgm:spPr/>
    </dgm:pt>
    <dgm:pt modelId="{92920986-C70E-DF45-9171-169F3B04C379}" type="pres">
      <dgm:prSet presAssocID="{6A2FD727-C83F-3947-BB71-3C070EAA84A5}" presName="Name9" presStyleLbl="parChTrans1D2" presStyleIdx="4" presStyleCnt="9"/>
      <dgm:spPr/>
    </dgm:pt>
    <dgm:pt modelId="{9E2A49A0-FB5F-F646-B6FF-051ECB234F34}" type="pres">
      <dgm:prSet presAssocID="{6A2FD727-C83F-3947-BB71-3C070EAA84A5}" presName="connTx" presStyleLbl="parChTrans1D2" presStyleIdx="4" presStyleCnt="9"/>
      <dgm:spPr/>
    </dgm:pt>
    <dgm:pt modelId="{E4DA8AA2-B54E-884A-B017-F4EB3DC3CABE}" type="pres">
      <dgm:prSet presAssocID="{5FF33D7A-5B06-0A49-8CD4-7874880FBC8F}" presName="node" presStyleLbl="node1" presStyleIdx="4" presStyleCnt="9" custScaleX="125202" custScaleY="120184" custRadScaleRad="98148" custRadScaleInc="-108452">
        <dgm:presLayoutVars>
          <dgm:bulletEnabled val="1"/>
        </dgm:presLayoutVars>
      </dgm:prSet>
      <dgm:spPr/>
    </dgm:pt>
    <dgm:pt modelId="{9231D63E-DDFE-DB4D-B6AF-3FA597887D57}" type="pres">
      <dgm:prSet presAssocID="{71A72E54-EF89-844E-A8CB-D9D4C4DD6762}" presName="Name9" presStyleLbl="parChTrans1D2" presStyleIdx="5" presStyleCnt="9"/>
      <dgm:spPr/>
    </dgm:pt>
    <dgm:pt modelId="{E87F6828-5D49-4448-B3D4-5E7B1CB661C0}" type="pres">
      <dgm:prSet presAssocID="{71A72E54-EF89-844E-A8CB-D9D4C4DD6762}" presName="connTx" presStyleLbl="parChTrans1D2" presStyleIdx="5" presStyleCnt="9"/>
      <dgm:spPr/>
    </dgm:pt>
    <dgm:pt modelId="{0A1CE59D-18B6-7646-BB92-E95975C17A25}" type="pres">
      <dgm:prSet presAssocID="{8EF8813E-2B16-A245-84E0-E3C3066B7559}" presName="node" presStyleLbl="node1" presStyleIdx="5" presStyleCnt="9" custScaleX="188080" custScaleY="134678" custRadScaleRad="96089" custRadScaleInc="-20896">
        <dgm:presLayoutVars>
          <dgm:bulletEnabled val="1"/>
        </dgm:presLayoutVars>
      </dgm:prSet>
      <dgm:spPr/>
    </dgm:pt>
    <dgm:pt modelId="{C62B4984-116B-DB41-97F0-0957493FE9B5}" type="pres">
      <dgm:prSet presAssocID="{4FC9F75D-F71D-344B-BAA5-34A03E09CF45}" presName="Name9" presStyleLbl="parChTrans1D2" presStyleIdx="6" presStyleCnt="9"/>
      <dgm:spPr/>
    </dgm:pt>
    <dgm:pt modelId="{0E21C5A7-0B10-B04D-A138-90D9E98E1C12}" type="pres">
      <dgm:prSet presAssocID="{4FC9F75D-F71D-344B-BAA5-34A03E09CF45}" presName="connTx" presStyleLbl="parChTrans1D2" presStyleIdx="6" presStyleCnt="9"/>
      <dgm:spPr/>
    </dgm:pt>
    <dgm:pt modelId="{FC5BE4D7-71D1-E148-A9A3-D1171ECC700E}" type="pres">
      <dgm:prSet presAssocID="{EB0B1A5C-89B0-BC44-B7DD-4367E49117CD}" presName="node" presStyleLbl="node1" presStyleIdx="6" presStyleCnt="9" custScaleX="128059" custRadScaleRad="136513" custRadScaleInc="-33440">
        <dgm:presLayoutVars>
          <dgm:bulletEnabled val="1"/>
        </dgm:presLayoutVars>
      </dgm:prSet>
      <dgm:spPr/>
    </dgm:pt>
    <dgm:pt modelId="{03126CC3-B7D0-2D46-8A8B-61BADB0B03CB}" type="pres">
      <dgm:prSet presAssocID="{8D4D0184-A088-4644-9A84-B2537B5D9B01}" presName="Name9" presStyleLbl="parChTrans1D2" presStyleIdx="7" presStyleCnt="9"/>
      <dgm:spPr/>
    </dgm:pt>
    <dgm:pt modelId="{4E71787B-0226-3040-89F4-8675F0559343}" type="pres">
      <dgm:prSet presAssocID="{8D4D0184-A088-4644-9A84-B2537B5D9B01}" presName="connTx" presStyleLbl="parChTrans1D2" presStyleIdx="7" presStyleCnt="9"/>
      <dgm:spPr/>
    </dgm:pt>
    <dgm:pt modelId="{3EBC3F1D-4881-504F-A59A-F8E29D1E123A}" type="pres">
      <dgm:prSet presAssocID="{E361E185-D633-F640-B02F-61A021A33A2E}" presName="node" presStyleLbl="node1" presStyleIdx="7" presStyleCnt="9" custScaleX="237205" custScaleY="127229" custRadScaleRad="123250" custRadScaleInc="-69581">
        <dgm:presLayoutVars>
          <dgm:bulletEnabled val="1"/>
        </dgm:presLayoutVars>
      </dgm:prSet>
      <dgm:spPr/>
    </dgm:pt>
    <dgm:pt modelId="{27BE6EAA-242A-0B48-A81C-630D92DDBBFA}" type="pres">
      <dgm:prSet presAssocID="{804A255E-6CFF-AA43-88F6-5729EDAE2695}" presName="Name9" presStyleLbl="parChTrans1D2" presStyleIdx="8" presStyleCnt="9"/>
      <dgm:spPr/>
    </dgm:pt>
    <dgm:pt modelId="{E4FAF2AC-102F-EE4F-9023-817ECC641CA3}" type="pres">
      <dgm:prSet presAssocID="{804A255E-6CFF-AA43-88F6-5729EDAE2695}" presName="connTx" presStyleLbl="parChTrans1D2" presStyleIdx="8" presStyleCnt="9"/>
      <dgm:spPr/>
    </dgm:pt>
    <dgm:pt modelId="{933F51DE-1077-8848-AAFB-AF8A7012041F}" type="pres">
      <dgm:prSet presAssocID="{C4519B3E-CA0C-3F45-9B7D-F8160538D178}" presName="node" presStyleLbl="node1" presStyleIdx="8" presStyleCnt="9" custScaleX="207213" custScaleY="120831" custRadScaleRad="112913" custRadScaleInc="-103853">
        <dgm:presLayoutVars>
          <dgm:bulletEnabled val="1"/>
        </dgm:presLayoutVars>
      </dgm:prSet>
      <dgm:spPr/>
    </dgm:pt>
  </dgm:ptLst>
  <dgm:cxnLst>
    <dgm:cxn modelId="{256A7103-2F7A-C14B-AA84-DB05A40472C9}" type="presOf" srcId="{C4519B3E-CA0C-3F45-9B7D-F8160538D178}" destId="{933F51DE-1077-8848-AAFB-AF8A7012041F}" srcOrd="0" destOrd="0" presId="urn:microsoft.com/office/officeart/2005/8/layout/radial1"/>
    <dgm:cxn modelId="{CF0F2316-62EE-5947-8EA6-417B94B87A5A}" type="presOf" srcId="{B8607AA3-30C8-7A41-A71D-D654611913C7}" destId="{6A4B9B97-0A92-F74A-8AC1-7F34DADC10B4}" srcOrd="0" destOrd="0" presId="urn:microsoft.com/office/officeart/2005/8/layout/radial1"/>
    <dgm:cxn modelId="{5D316D16-65B5-B54F-A779-6175D4A4B4D5}" srcId="{EF46046E-780C-9C48-84E9-72A38786FF2C}" destId="{EB0B1A5C-89B0-BC44-B7DD-4367E49117CD}" srcOrd="6" destOrd="0" parTransId="{4FC9F75D-F71D-344B-BAA5-34A03E09CF45}" sibTransId="{109D6835-0698-654D-8743-19ADFC9E2516}"/>
    <dgm:cxn modelId="{FA4CBD17-C42D-ED4B-87B3-52246DD616C4}" type="presOf" srcId="{E361E185-D633-F640-B02F-61A021A33A2E}" destId="{3EBC3F1D-4881-504F-A59A-F8E29D1E123A}" srcOrd="0" destOrd="0" presId="urn:microsoft.com/office/officeart/2005/8/layout/radial1"/>
    <dgm:cxn modelId="{183EC118-CF1E-7F44-9E23-5208A0127C15}" srcId="{EF46046E-780C-9C48-84E9-72A38786FF2C}" destId="{58FD11FC-3338-1C49-94F0-3509026D0770}" srcOrd="2" destOrd="0" parTransId="{A6C844F0-1893-0648-B7EA-F51C40D389BC}" sibTransId="{361877EC-7BB2-AF40-8897-8A53A7A45E58}"/>
    <dgm:cxn modelId="{4DEB422C-69CE-4D43-BBE1-9634F38718A8}" type="presOf" srcId="{ED4DE50C-B80F-B348-9927-B1A303D8FD13}" destId="{E59BDB4F-8CCB-A24A-8E4F-ECC4B843015C}" srcOrd="0" destOrd="0" presId="urn:microsoft.com/office/officeart/2005/8/layout/radial1"/>
    <dgm:cxn modelId="{DD61DB2E-3335-0049-9DB0-135FA30A00EF}" type="presOf" srcId="{5FF33D7A-5B06-0A49-8CD4-7874880FBC8F}" destId="{E4DA8AA2-B54E-884A-B017-F4EB3DC3CABE}" srcOrd="0" destOrd="0" presId="urn:microsoft.com/office/officeart/2005/8/layout/radial1"/>
    <dgm:cxn modelId="{4A50FD37-27FC-1D4F-B473-8BEF54F1C15F}" srcId="{EF46046E-780C-9C48-84E9-72A38786FF2C}" destId="{E361E185-D633-F640-B02F-61A021A33A2E}" srcOrd="7" destOrd="0" parTransId="{8D4D0184-A088-4644-9A84-B2537B5D9B01}" sibTransId="{5F7258B9-21E5-4548-9EA2-6C23E8A9614E}"/>
    <dgm:cxn modelId="{D1A48040-D7E5-F542-8A4D-C74A52F6E258}" type="presOf" srcId="{EF46046E-780C-9C48-84E9-72A38786FF2C}" destId="{76B9911A-915A-074B-A6CF-5648D0C5666F}" srcOrd="0" destOrd="0" presId="urn:microsoft.com/office/officeart/2005/8/layout/radial1"/>
    <dgm:cxn modelId="{567E9F61-19FA-884A-B725-9CEF9D284C55}" type="presOf" srcId="{6A2FD727-C83F-3947-BB71-3C070EAA84A5}" destId="{92920986-C70E-DF45-9171-169F3B04C379}" srcOrd="0" destOrd="0" presId="urn:microsoft.com/office/officeart/2005/8/layout/radial1"/>
    <dgm:cxn modelId="{0D4BFC42-005D-DC48-AFC3-7A2D663CA1EF}" srcId="{EF46046E-780C-9C48-84E9-72A38786FF2C}" destId="{5FF33D7A-5B06-0A49-8CD4-7874880FBC8F}" srcOrd="4" destOrd="0" parTransId="{6A2FD727-C83F-3947-BB71-3C070EAA84A5}" sibTransId="{23D38A45-CDB6-8248-BA30-005D90645CCD}"/>
    <dgm:cxn modelId="{BCCB7845-F2A6-0340-8032-27FB70D244DA}" srcId="{EF46046E-780C-9C48-84E9-72A38786FF2C}" destId="{B8607AA3-30C8-7A41-A71D-D654611913C7}" srcOrd="1" destOrd="0" parTransId="{F53CD5E9-7D12-8E43-9F80-C7947EF1F646}" sibTransId="{81487C93-A060-DD49-BF88-FBCA197EADAB}"/>
    <dgm:cxn modelId="{450D0E68-05B0-2F47-98BB-F0A1E50B2A33}" type="presOf" srcId="{A6C844F0-1893-0648-B7EA-F51C40D389BC}" destId="{7E14C6AF-2341-504E-9E74-D3A9B5625988}" srcOrd="0" destOrd="0" presId="urn:microsoft.com/office/officeart/2005/8/layout/radial1"/>
    <dgm:cxn modelId="{3314FE4A-5966-E54D-A017-ECAC03DAA064}" type="presOf" srcId="{4FC9F75D-F71D-344B-BAA5-34A03E09CF45}" destId="{0E21C5A7-0B10-B04D-A138-90D9E98E1C12}" srcOrd="1" destOrd="0" presId="urn:microsoft.com/office/officeart/2005/8/layout/radial1"/>
    <dgm:cxn modelId="{38B80C6F-3A49-914A-B9A5-BD12135B4EF1}" srcId="{EF46046E-780C-9C48-84E9-72A38786FF2C}" destId="{8EF8813E-2B16-A245-84E0-E3C3066B7559}" srcOrd="5" destOrd="0" parTransId="{71A72E54-EF89-844E-A8CB-D9D4C4DD6762}" sibTransId="{ECFFE043-3510-694E-A53C-5DD3ED3259EE}"/>
    <dgm:cxn modelId="{B31EC256-967C-6743-AE1C-7F45B0595926}" type="presOf" srcId="{61B57071-0F1B-A848-9897-99B84E3A9325}" destId="{CDA0512F-A7BC-9546-915D-1E77FB6B9597}" srcOrd="0" destOrd="0" presId="urn:microsoft.com/office/officeart/2005/8/layout/radial1"/>
    <dgm:cxn modelId="{7F506479-8ACD-4B45-AB53-829FC313FB2F}" type="presOf" srcId="{A8640A0B-6A11-2846-B1E1-EDFBF717B010}" destId="{26A17921-524A-C240-8F27-36E051C77975}" srcOrd="0" destOrd="0" presId="urn:microsoft.com/office/officeart/2005/8/layout/radial1"/>
    <dgm:cxn modelId="{91759B7C-F08D-E44B-BF2E-21147D9745AE}" srcId="{EF46046E-780C-9C48-84E9-72A38786FF2C}" destId="{C4519B3E-CA0C-3F45-9B7D-F8160538D178}" srcOrd="8" destOrd="0" parTransId="{804A255E-6CFF-AA43-88F6-5729EDAE2695}" sibTransId="{EF19123D-FF22-254C-B1CA-10A5CCFAEB9B}"/>
    <dgm:cxn modelId="{E0ACFB7F-AB1D-A346-9B1A-D965CB9F180A}" srcId="{EF46046E-780C-9C48-84E9-72A38786FF2C}" destId="{A2F3EDB3-0DB6-6A4F-B857-02ED55FA7E49}" srcOrd="0" destOrd="0" parTransId="{A8640A0B-6A11-2846-B1E1-EDFBF717B010}" sibTransId="{E93EEF0C-3240-1045-B737-E32A7B937984}"/>
    <dgm:cxn modelId="{87182881-FA3A-E445-8073-AE68F45DBDB5}" type="presOf" srcId="{6A2FD727-C83F-3947-BB71-3C070EAA84A5}" destId="{9E2A49A0-FB5F-F646-B6FF-051ECB234F34}" srcOrd="1" destOrd="0" presId="urn:microsoft.com/office/officeart/2005/8/layout/radial1"/>
    <dgm:cxn modelId="{1FCE3F81-D46D-854F-ADCA-CB7E0490CB0E}" type="presOf" srcId="{804A255E-6CFF-AA43-88F6-5729EDAE2695}" destId="{27BE6EAA-242A-0B48-A81C-630D92DDBBFA}" srcOrd="0" destOrd="0" presId="urn:microsoft.com/office/officeart/2005/8/layout/radial1"/>
    <dgm:cxn modelId="{B5AACF8E-F978-1345-B61F-501791FA1C92}" type="presOf" srcId="{4FC9F75D-F71D-344B-BAA5-34A03E09CF45}" destId="{C62B4984-116B-DB41-97F0-0957493FE9B5}" srcOrd="0" destOrd="0" presId="urn:microsoft.com/office/officeart/2005/8/layout/radial1"/>
    <dgm:cxn modelId="{20EED597-74D3-EF41-BD2A-2936D9E1EE3A}" type="presOf" srcId="{EB0B1A5C-89B0-BC44-B7DD-4367E49117CD}" destId="{FC5BE4D7-71D1-E148-A9A3-D1171ECC700E}" srcOrd="0" destOrd="0" presId="urn:microsoft.com/office/officeart/2005/8/layout/radial1"/>
    <dgm:cxn modelId="{70FFA0A1-C96E-7041-8AD4-6F0F6B1C65B2}" type="presOf" srcId="{ED4DE50C-B80F-B348-9927-B1A303D8FD13}" destId="{7678C5FA-BBD7-704F-9A2B-53EAA0A55A17}" srcOrd="1" destOrd="0" presId="urn:microsoft.com/office/officeart/2005/8/layout/radial1"/>
    <dgm:cxn modelId="{A0CA49A9-AC77-3744-BC63-18342BC1894B}" type="presOf" srcId="{71A72E54-EF89-844E-A8CB-D9D4C4DD6762}" destId="{E87F6828-5D49-4448-B3D4-5E7B1CB661C0}" srcOrd="1" destOrd="0" presId="urn:microsoft.com/office/officeart/2005/8/layout/radial1"/>
    <dgm:cxn modelId="{413F55A9-0AEE-7D41-B307-FBAA7D3C1CCB}" type="presOf" srcId="{8D4D0184-A088-4644-9A84-B2537B5D9B01}" destId="{4E71787B-0226-3040-89F4-8675F0559343}" srcOrd="1" destOrd="0" presId="urn:microsoft.com/office/officeart/2005/8/layout/radial1"/>
    <dgm:cxn modelId="{3EE6A1A9-ED86-2043-824C-CBDCC7483636}" type="presOf" srcId="{A8640A0B-6A11-2846-B1E1-EDFBF717B010}" destId="{77B21131-9CE7-AB41-9C8C-DEA2B3DC45A0}" srcOrd="1" destOrd="0" presId="urn:microsoft.com/office/officeart/2005/8/layout/radial1"/>
    <dgm:cxn modelId="{08D4BEB9-7798-0D45-B364-2FAB8A26707C}" type="presOf" srcId="{F53CD5E9-7D12-8E43-9F80-C7947EF1F646}" destId="{110262C0-D6DD-7F40-B98E-8A7DCF0CE8B3}" srcOrd="0" destOrd="0" presId="urn:microsoft.com/office/officeart/2005/8/layout/radial1"/>
    <dgm:cxn modelId="{A6B53BBE-3DCF-6740-BC4C-14A85416F39A}" type="presOf" srcId="{665D39F7-171D-A34E-A838-82FD3FFCBD81}" destId="{78B51DF9-4E58-1D44-B37E-480D6ED5A8F9}" srcOrd="0" destOrd="0" presId="urn:microsoft.com/office/officeart/2005/8/layout/radial1"/>
    <dgm:cxn modelId="{A1A142C4-25D0-DF4F-BA10-0BDBB81DFFC6}" type="presOf" srcId="{F53CD5E9-7D12-8E43-9F80-C7947EF1F646}" destId="{4F3F7449-A254-3245-9DCF-1764F8C03481}" srcOrd="1" destOrd="0" presId="urn:microsoft.com/office/officeart/2005/8/layout/radial1"/>
    <dgm:cxn modelId="{680943C4-8489-C34B-90C5-C53D20B7DCB2}" type="presOf" srcId="{58FD11FC-3338-1C49-94F0-3509026D0770}" destId="{EA6EF6A9-800C-7346-93D0-A473829B81B1}" srcOrd="0" destOrd="0" presId="urn:microsoft.com/office/officeart/2005/8/layout/radial1"/>
    <dgm:cxn modelId="{B46241C7-88D3-D947-97C7-269F5F508F91}" type="presOf" srcId="{71A72E54-EF89-844E-A8CB-D9D4C4DD6762}" destId="{9231D63E-DDFE-DB4D-B6AF-3FA597887D57}" srcOrd="0" destOrd="0" presId="urn:microsoft.com/office/officeart/2005/8/layout/radial1"/>
    <dgm:cxn modelId="{3D0E7FCA-AB7F-464D-811B-D8C9A0E05C9D}" srcId="{EF46046E-780C-9C48-84E9-72A38786FF2C}" destId="{61B57071-0F1B-A848-9897-99B84E3A9325}" srcOrd="3" destOrd="0" parTransId="{ED4DE50C-B80F-B348-9927-B1A303D8FD13}" sibTransId="{6B0C04C2-85F1-FB43-AD9A-9C80A3F7EF0F}"/>
    <dgm:cxn modelId="{BD621DD2-D20A-8545-B062-37FBE0A5839F}" type="presOf" srcId="{804A255E-6CFF-AA43-88F6-5729EDAE2695}" destId="{E4FAF2AC-102F-EE4F-9023-817ECC641CA3}" srcOrd="1" destOrd="0" presId="urn:microsoft.com/office/officeart/2005/8/layout/radial1"/>
    <dgm:cxn modelId="{3D17FFE1-E14C-F740-9854-C37340CE0353}" type="presOf" srcId="{8D4D0184-A088-4644-9A84-B2537B5D9B01}" destId="{03126CC3-B7D0-2D46-8A8B-61BADB0B03CB}" srcOrd="0" destOrd="0" presId="urn:microsoft.com/office/officeart/2005/8/layout/radial1"/>
    <dgm:cxn modelId="{1B8A48E5-2184-0D44-8071-121068A70166}" type="presOf" srcId="{8EF8813E-2B16-A245-84E0-E3C3066B7559}" destId="{0A1CE59D-18B6-7646-BB92-E95975C17A25}" srcOrd="0" destOrd="0" presId="urn:microsoft.com/office/officeart/2005/8/layout/radial1"/>
    <dgm:cxn modelId="{FB9FB4EF-1138-E94B-8476-D4D5381EB6DE}" srcId="{665D39F7-171D-A34E-A838-82FD3FFCBD81}" destId="{EF46046E-780C-9C48-84E9-72A38786FF2C}" srcOrd="0" destOrd="0" parTransId="{3347AE5F-005F-2847-B309-FE2E7B0A4EF5}" sibTransId="{B7D7DBF9-DCE0-CD45-86CB-0632C2D9CDBD}"/>
    <dgm:cxn modelId="{219E03F0-BD99-6842-8753-15E47DA51B5A}" type="presOf" srcId="{A2F3EDB3-0DB6-6A4F-B857-02ED55FA7E49}" destId="{AD7A424E-A69E-3A4A-AA5A-565040A10C6F}" srcOrd="0" destOrd="0" presId="urn:microsoft.com/office/officeart/2005/8/layout/radial1"/>
    <dgm:cxn modelId="{7560E6F6-8491-734B-B020-91023B411515}" type="presOf" srcId="{A6C844F0-1893-0648-B7EA-F51C40D389BC}" destId="{6E7D9BA7-3E32-384B-8408-58C95FB54F19}" srcOrd="1" destOrd="0" presId="urn:microsoft.com/office/officeart/2005/8/layout/radial1"/>
    <dgm:cxn modelId="{2CBFE214-8273-3645-A8A3-9C0324A832E0}" type="presParOf" srcId="{78B51DF9-4E58-1D44-B37E-480D6ED5A8F9}" destId="{76B9911A-915A-074B-A6CF-5648D0C5666F}" srcOrd="0" destOrd="0" presId="urn:microsoft.com/office/officeart/2005/8/layout/radial1"/>
    <dgm:cxn modelId="{F4950CCF-8E56-BF4B-A62A-A875C743026B}" type="presParOf" srcId="{78B51DF9-4E58-1D44-B37E-480D6ED5A8F9}" destId="{26A17921-524A-C240-8F27-36E051C77975}" srcOrd="1" destOrd="0" presId="urn:microsoft.com/office/officeart/2005/8/layout/radial1"/>
    <dgm:cxn modelId="{0B283AFC-26B1-1647-946D-8E713F6224E5}" type="presParOf" srcId="{26A17921-524A-C240-8F27-36E051C77975}" destId="{77B21131-9CE7-AB41-9C8C-DEA2B3DC45A0}" srcOrd="0" destOrd="0" presId="urn:microsoft.com/office/officeart/2005/8/layout/radial1"/>
    <dgm:cxn modelId="{4B675E6B-499A-0E40-8D04-8B619CFA716D}" type="presParOf" srcId="{78B51DF9-4E58-1D44-B37E-480D6ED5A8F9}" destId="{AD7A424E-A69E-3A4A-AA5A-565040A10C6F}" srcOrd="2" destOrd="0" presId="urn:microsoft.com/office/officeart/2005/8/layout/radial1"/>
    <dgm:cxn modelId="{96CE8ED4-C82C-0347-A050-BF1DD97946D0}" type="presParOf" srcId="{78B51DF9-4E58-1D44-B37E-480D6ED5A8F9}" destId="{110262C0-D6DD-7F40-B98E-8A7DCF0CE8B3}" srcOrd="3" destOrd="0" presId="urn:microsoft.com/office/officeart/2005/8/layout/radial1"/>
    <dgm:cxn modelId="{355FFDBF-AEA5-0142-B9D4-204324B3AE14}" type="presParOf" srcId="{110262C0-D6DD-7F40-B98E-8A7DCF0CE8B3}" destId="{4F3F7449-A254-3245-9DCF-1764F8C03481}" srcOrd="0" destOrd="0" presId="urn:microsoft.com/office/officeart/2005/8/layout/radial1"/>
    <dgm:cxn modelId="{4C9413CE-4F24-D649-B3CB-C092AD413E97}" type="presParOf" srcId="{78B51DF9-4E58-1D44-B37E-480D6ED5A8F9}" destId="{6A4B9B97-0A92-F74A-8AC1-7F34DADC10B4}" srcOrd="4" destOrd="0" presId="urn:microsoft.com/office/officeart/2005/8/layout/radial1"/>
    <dgm:cxn modelId="{5F997200-61C6-DC49-AACB-9C1850D87F33}" type="presParOf" srcId="{78B51DF9-4E58-1D44-B37E-480D6ED5A8F9}" destId="{7E14C6AF-2341-504E-9E74-D3A9B5625988}" srcOrd="5" destOrd="0" presId="urn:microsoft.com/office/officeart/2005/8/layout/radial1"/>
    <dgm:cxn modelId="{C2D402D0-1B19-7047-AFEE-C0E3CFFE469A}" type="presParOf" srcId="{7E14C6AF-2341-504E-9E74-D3A9B5625988}" destId="{6E7D9BA7-3E32-384B-8408-58C95FB54F19}" srcOrd="0" destOrd="0" presId="urn:microsoft.com/office/officeart/2005/8/layout/radial1"/>
    <dgm:cxn modelId="{AF6A5739-452B-1E45-A3A5-C3FCBBCD0479}" type="presParOf" srcId="{78B51DF9-4E58-1D44-B37E-480D6ED5A8F9}" destId="{EA6EF6A9-800C-7346-93D0-A473829B81B1}" srcOrd="6" destOrd="0" presId="urn:microsoft.com/office/officeart/2005/8/layout/radial1"/>
    <dgm:cxn modelId="{DE79C335-3EF4-5E4B-8CB7-22978E36DED5}" type="presParOf" srcId="{78B51DF9-4E58-1D44-B37E-480D6ED5A8F9}" destId="{E59BDB4F-8CCB-A24A-8E4F-ECC4B843015C}" srcOrd="7" destOrd="0" presId="urn:microsoft.com/office/officeart/2005/8/layout/radial1"/>
    <dgm:cxn modelId="{D1A5C319-08A3-734D-A1D9-C4772F4010B8}" type="presParOf" srcId="{E59BDB4F-8CCB-A24A-8E4F-ECC4B843015C}" destId="{7678C5FA-BBD7-704F-9A2B-53EAA0A55A17}" srcOrd="0" destOrd="0" presId="urn:microsoft.com/office/officeart/2005/8/layout/radial1"/>
    <dgm:cxn modelId="{34E6A6E4-E69F-4148-BB79-B8924470E662}" type="presParOf" srcId="{78B51DF9-4E58-1D44-B37E-480D6ED5A8F9}" destId="{CDA0512F-A7BC-9546-915D-1E77FB6B9597}" srcOrd="8" destOrd="0" presId="urn:microsoft.com/office/officeart/2005/8/layout/radial1"/>
    <dgm:cxn modelId="{E587C764-6ED1-584C-9841-25B794235D28}" type="presParOf" srcId="{78B51DF9-4E58-1D44-B37E-480D6ED5A8F9}" destId="{92920986-C70E-DF45-9171-169F3B04C379}" srcOrd="9" destOrd="0" presId="urn:microsoft.com/office/officeart/2005/8/layout/radial1"/>
    <dgm:cxn modelId="{EF19E3D8-0F3D-1C4A-B6A9-10F6B3B64614}" type="presParOf" srcId="{92920986-C70E-DF45-9171-169F3B04C379}" destId="{9E2A49A0-FB5F-F646-B6FF-051ECB234F34}" srcOrd="0" destOrd="0" presId="urn:microsoft.com/office/officeart/2005/8/layout/radial1"/>
    <dgm:cxn modelId="{ABFC3111-4FFF-B54B-93F6-4DE4B8631FB4}" type="presParOf" srcId="{78B51DF9-4E58-1D44-B37E-480D6ED5A8F9}" destId="{E4DA8AA2-B54E-884A-B017-F4EB3DC3CABE}" srcOrd="10" destOrd="0" presId="urn:microsoft.com/office/officeart/2005/8/layout/radial1"/>
    <dgm:cxn modelId="{C4A29893-BFF3-A84C-8C63-FAAF0496206E}" type="presParOf" srcId="{78B51DF9-4E58-1D44-B37E-480D6ED5A8F9}" destId="{9231D63E-DDFE-DB4D-B6AF-3FA597887D57}" srcOrd="11" destOrd="0" presId="urn:microsoft.com/office/officeart/2005/8/layout/radial1"/>
    <dgm:cxn modelId="{8B7C9269-63F4-0E42-B329-2A8038901F27}" type="presParOf" srcId="{9231D63E-DDFE-DB4D-B6AF-3FA597887D57}" destId="{E87F6828-5D49-4448-B3D4-5E7B1CB661C0}" srcOrd="0" destOrd="0" presId="urn:microsoft.com/office/officeart/2005/8/layout/radial1"/>
    <dgm:cxn modelId="{20DD0A64-EF33-4349-A38F-46AED76218D3}" type="presParOf" srcId="{78B51DF9-4E58-1D44-B37E-480D6ED5A8F9}" destId="{0A1CE59D-18B6-7646-BB92-E95975C17A25}" srcOrd="12" destOrd="0" presId="urn:microsoft.com/office/officeart/2005/8/layout/radial1"/>
    <dgm:cxn modelId="{8AF2418C-E4C0-774F-B64B-FE6E4CF3DA6A}" type="presParOf" srcId="{78B51DF9-4E58-1D44-B37E-480D6ED5A8F9}" destId="{C62B4984-116B-DB41-97F0-0957493FE9B5}" srcOrd="13" destOrd="0" presId="urn:microsoft.com/office/officeart/2005/8/layout/radial1"/>
    <dgm:cxn modelId="{52513DDA-8559-784B-8786-12667116DCF8}" type="presParOf" srcId="{C62B4984-116B-DB41-97F0-0957493FE9B5}" destId="{0E21C5A7-0B10-B04D-A138-90D9E98E1C12}" srcOrd="0" destOrd="0" presId="urn:microsoft.com/office/officeart/2005/8/layout/radial1"/>
    <dgm:cxn modelId="{4330711F-6822-AF40-9898-F7B81A339D44}" type="presParOf" srcId="{78B51DF9-4E58-1D44-B37E-480D6ED5A8F9}" destId="{FC5BE4D7-71D1-E148-A9A3-D1171ECC700E}" srcOrd="14" destOrd="0" presId="urn:microsoft.com/office/officeart/2005/8/layout/radial1"/>
    <dgm:cxn modelId="{C8A9F2D1-EECB-4C4A-B3DD-730916DBD3C5}" type="presParOf" srcId="{78B51DF9-4E58-1D44-B37E-480D6ED5A8F9}" destId="{03126CC3-B7D0-2D46-8A8B-61BADB0B03CB}" srcOrd="15" destOrd="0" presId="urn:microsoft.com/office/officeart/2005/8/layout/radial1"/>
    <dgm:cxn modelId="{D0454108-721E-2A4F-8AF2-B801A694D55E}" type="presParOf" srcId="{03126CC3-B7D0-2D46-8A8B-61BADB0B03CB}" destId="{4E71787B-0226-3040-89F4-8675F0559343}" srcOrd="0" destOrd="0" presId="urn:microsoft.com/office/officeart/2005/8/layout/radial1"/>
    <dgm:cxn modelId="{8CE85243-2222-914F-9FE3-D509C00167CC}" type="presParOf" srcId="{78B51DF9-4E58-1D44-B37E-480D6ED5A8F9}" destId="{3EBC3F1D-4881-504F-A59A-F8E29D1E123A}" srcOrd="16" destOrd="0" presId="urn:microsoft.com/office/officeart/2005/8/layout/radial1"/>
    <dgm:cxn modelId="{B4F9549C-8589-5A4A-B024-A3A9A4AA4104}" type="presParOf" srcId="{78B51DF9-4E58-1D44-B37E-480D6ED5A8F9}" destId="{27BE6EAA-242A-0B48-A81C-630D92DDBBFA}" srcOrd="17" destOrd="0" presId="urn:microsoft.com/office/officeart/2005/8/layout/radial1"/>
    <dgm:cxn modelId="{8E359FC6-F1E2-3D4E-8446-B741DFBCB430}" type="presParOf" srcId="{27BE6EAA-242A-0B48-A81C-630D92DDBBFA}" destId="{E4FAF2AC-102F-EE4F-9023-817ECC641CA3}" srcOrd="0" destOrd="0" presId="urn:microsoft.com/office/officeart/2005/8/layout/radial1"/>
    <dgm:cxn modelId="{D939C388-D12D-894F-9C87-FA9BEFB87C70}" type="presParOf" srcId="{78B51DF9-4E58-1D44-B37E-480D6ED5A8F9}" destId="{933F51DE-1077-8848-AAFB-AF8A7012041F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9911A-915A-074B-A6CF-5648D0C5666F}">
      <dsp:nvSpPr>
        <dsp:cNvPr id="0" name=""/>
        <dsp:cNvSpPr/>
      </dsp:nvSpPr>
      <dsp:spPr>
        <a:xfrm>
          <a:off x="4578026" y="2242298"/>
          <a:ext cx="2679328" cy="21033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Progettare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 le famiglie/tutori</a:t>
          </a:r>
        </a:p>
      </dsp:txBody>
      <dsp:txXfrm>
        <a:off x="4970405" y="2550323"/>
        <a:ext cx="1894570" cy="1487276"/>
      </dsp:txXfrm>
    </dsp:sp>
    <dsp:sp modelId="{26A17921-524A-C240-8F27-36E051C77975}">
      <dsp:nvSpPr>
        <dsp:cNvPr id="0" name=""/>
        <dsp:cNvSpPr/>
      </dsp:nvSpPr>
      <dsp:spPr>
        <a:xfrm rot="16242816">
          <a:off x="5633670" y="1930736"/>
          <a:ext cx="601731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601731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919492" y="1926462"/>
        <a:ext cx="30086" cy="30086"/>
      </dsp:txXfrm>
    </dsp:sp>
    <dsp:sp modelId="{AD7A424E-A69E-3A4A-AA5A-565040A10C6F}">
      <dsp:nvSpPr>
        <dsp:cNvPr id="0" name=""/>
        <dsp:cNvSpPr/>
      </dsp:nvSpPr>
      <dsp:spPr>
        <a:xfrm>
          <a:off x="4409493" y="-71357"/>
          <a:ext cx="3078903" cy="17120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Analisi dei bisogni delle famiglie/tutori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(contesto nel quale stiamo operando)</a:t>
          </a:r>
        </a:p>
      </dsp:txBody>
      <dsp:txXfrm>
        <a:off x="4860388" y="179366"/>
        <a:ext cx="2177113" cy="1210595"/>
      </dsp:txXfrm>
    </dsp:sp>
    <dsp:sp modelId="{110262C0-D6DD-7F40-B98E-8A7DCF0CE8B3}">
      <dsp:nvSpPr>
        <dsp:cNvPr id="0" name=""/>
        <dsp:cNvSpPr/>
      </dsp:nvSpPr>
      <dsp:spPr>
        <a:xfrm rot="19168908">
          <a:off x="6641991" y="2015717"/>
          <a:ext cx="1517532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517532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7362819" y="1988549"/>
        <a:ext cx="75876" cy="75876"/>
      </dsp:txXfrm>
    </dsp:sp>
    <dsp:sp modelId="{6A4B9B97-0A92-F74A-8AC1-7F34DADC10B4}">
      <dsp:nvSpPr>
        <dsp:cNvPr id="0" name=""/>
        <dsp:cNvSpPr/>
      </dsp:nvSpPr>
      <dsp:spPr>
        <a:xfrm>
          <a:off x="7522484" y="25117"/>
          <a:ext cx="2454020" cy="1697398"/>
        </a:xfrm>
        <a:prstGeom prst="ellipse">
          <a:avLst/>
        </a:prstGeom>
        <a:solidFill>
          <a:srgbClr val="E974C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Ideazione</a:t>
          </a:r>
          <a:r>
            <a:rPr lang="it-IT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con</a:t>
          </a: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rPr>
            <a:t> quali modalità possiamo rispondere come équipe educativa?</a:t>
          </a:r>
          <a:endParaRPr lang="it-IT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81867" y="273695"/>
        <a:ext cx="1735254" cy="1200242"/>
      </dsp:txXfrm>
    </dsp:sp>
    <dsp:sp modelId="{7E14C6AF-2341-504E-9E74-D3A9B5625988}">
      <dsp:nvSpPr>
        <dsp:cNvPr id="0" name=""/>
        <dsp:cNvSpPr/>
      </dsp:nvSpPr>
      <dsp:spPr>
        <a:xfrm rot="20799414">
          <a:off x="7175163" y="2765844"/>
          <a:ext cx="1847463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847463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8052708" y="2730427"/>
        <a:ext cx="92373" cy="92373"/>
      </dsp:txXfrm>
    </dsp:sp>
    <dsp:sp modelId="{EA6EF6A9-800C-7346-93D0-A473829B81B1}">
      <dsp:nvSpPr>
        <dsp:cNvPr id="0" name=""/>
        <dsp:cNvSpPr/>
      </dsp:nvSpPr>
      <dsp:spPr>
        <a:xfrm>
          <a:off x="8918597" y="1448138"/>
          <a:ext cx="2571995" cy="1658073"/>
        </a:xfrm>
        <a:prstGeom prst="ellipse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Condivisione dei bisogni con le famiglie/tutori per: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scelta degli obiettivi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ricerca delle risorse</a:t>
          </a:r>
        </a:p>
      </dsp:txBody>
      <dsp:txXfrm>
        <a:off x="9295257" y="1690957"/>
        <a:ext cx="1818675" cy="1172435"/>
      </dsp:txXfrm>
    </dsp:sp>
    <dsp:sp modelId="{E59BDB4F-8CCB-A24A-8E4F-ECC4B843015C}">
      <dsp:nvSpPr>
        <dsp:cNvPr id="0" name=""/>
        <dsp:cNvSpPr/>
      </dsp:nvSpPr>
      <dsp:spPr>
        <a:xfrm rot="660228">
          <a:off x="7206775" y="3653161"/>
          <a:ext cx="1227138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227138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7789666" y="3633252"/>
        <a:ext cx="61356" cy="61356"/>
      </dsp:txXfrm>
    </dsp:sp>
    <dsp:sp modelId="{CDA0512F-A7BC-9546-915D-1E77FB6B9597}">
      <dsp:nvSpPr>
        <dsp:cNvPr id="0" name=""/>
        <dsp:cNvSpPr/>
      </dsp:nvSpPr>
      <dsp:spPr>
        <a:xfrm>
          <a:off x="8407673" y="3046251"/>
          <a:ext cx="1740889" cy="1802283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quali attività?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in quali spazi e in quali tempi?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62620" y="3310189"/>
        <a:ext cx="1230995" cy="1274407"/>
      </dsp:txXfrm>
    </dsp:sp>
    <dsp:sp modelId="{92920986-C70E-DF45-9171-169F3B04C379}">
      <dsp:nvSpPr>
        <dsp:cNvPr id="0" name=""/>
        <dsp:cNvSpPr/>
      </dsp:nvSpPr>
      <dsp:spPr>
        <a:xfrm rot="2898576">
          <a:off x="6589228" y="4359387"/>
          <a:ext cx="573988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573988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861873" y="4355807"/>
        <a:ext cx="28699" cy="28699"/>
      </dsp:txXfrm>
    </dsp:sp>
    <dsp:sp modelId="{E4DA8AA2-B54E-884A-B017-F4EB3DC3CABE}">
      <dsp:nvSpPr>
        <dsp:cNvPr id="0" name=""/>
        <dsp:cNvSpPr/>
      </dsp:nvSpPr>
      <dsp:spPr>
        <a:xfrm>
          <a:off x="6765697" y="4386225"/>
          <a:ext cx="1721529" cy="1652531"/>
        </a:xfrm>
        <a:prstGeom prst="ellips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documenta?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come e chi monitora (feed-back in progress)?</a:t>
          </a:r>
        </a:p>
      </dsp:txBody>
      <dsp:txXfrm>
        <a:off x="7017809" y="4628233"/>
        <a:ext cx="1217305" cy="1168515"/>
      </dsp:txXfrm>
    </dsp:sp>
    <dsp:sp modelId="{9231D63E-DDFE-DB4D-B6AF-3FA597887D57}">
      <dsp:nvSpPr>
        <dsp:cNvPr id="0" name=""/>
        <dsp:cNvSpPr/>
      </dsp:nvSpPr>
      <dsp:spPr>
        <a:xfrm rot="6349248">
          <a:off x="5305369" y="4552765"/>
          <a:ext cx="505139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505139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5545311" y="4550906"/>
        <a:ext cx="25256" cy="25256"/>
      </dsp:txXfrm>
    </dsp:sp>
    <dsp:sp modelId="{0A1CE59D-18B6-7646-BB92-E95975C17A25}">
      <dsp:nvSpPr>
        <dsp:cNvPr id="0" name=""/>
        <dsp:cNvSpPr/>
      </dsp:nvSpPr>
      <dsp:spPr>
        <a:xfrm>
          <a:off x="3938900" y="4788045"/>
          <a:ext cx="2586102" cy="1851824"/>
        </a:xfrm>
        <a:prstGeom prst="ellipse">
          <a:avLst/>
        </a:prstGeom>
        <a:solidFill>
          <a:schemeClr val="accent4">
            <a:hueOff val="6125556"/>
            <a:satOff val="-25486"/>
            <a:lumOff val="60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Modalità di comunicazione del progetto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(non tutti parteciperanno alla co-progettazione)</a:t>
          </a:r>
        </a:p>
      </dsp:txBody>
      <dsp:txXfrm>
        <a:off x="4317626" y="5059238"/>
        <a:ext cx="1828650" cy="1309438"/>
      </dsp:txXfrm>
    </dsp:sp>
    <dsp:sp modelId="{C62B4984-116B-DB41-97F0-0957493FE9B5}">
      <dsp:nvSpPr>
        <dsp:cNvPr id="0" name=""/>
        <dsp:cNvSpPr/>
      </dsp:nvSpPr>
      <dsp:spPr>
        <a:xfrm rot="8598720">
          <a:off x="3533889" y="4475368"/>
          <a:ext cx="1567346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1567346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4278379" y="4446954"/>
        <a:ext cx="78367" cy="78367"/>
      </dsp:txXfrm>
    </dsp:sp>
    <dsp:sp modelId="{FC5BE4D7-71D1-E148-A9A3-D1171ECC700E}">
      <dsp:nvSpPr>
        <dsp:cNvPr id="0" name=""/>
        <dsp:cNvSpPr/>
      </dsp:nvSpPr>
      <dsp:spPr>
        <a:xfrm>
          <a:off x="2171741" y="4741436"/>
          <a:ext cx="1760813" cy="1375001"/>
        </a:xfrm>
        <a:prstGeom prst="ellipse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Realizzazione del progetto</a:t>
          </a:r>
        </a:p>
      </dsp:txBody>
      <dsp:txXfrm>
        <a:off x="2429606" y="4942800"/>
        <a:ext cx="1245083" cy="972273"/>
      </dsp:txXfrm>
    </dsp:sp>
    <dsp:sp modelId="{03126CC3-B7D0-2D46-8A8B-61BADB0B03CB}">
      <dsp:nvSpPr>
        <dsp:cNvPr id="0" name=""/>
        <dsp:cNvSpPr/>
      </dsp:nvSpPr>
      <dsp:spPr>
        <a:xfrm rot="10565028">
          <a:off x="4316317" y="3383675"/>
          <a:ext cx="267086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267086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4443183" y="3387767"/>
        <a:ext cx="13354" cy="13354"/>
      </dsp:txXfrm>
    </dsp:sp>
    <dsp:sp modelId="{3EBC3F1D-4881-504F-A59A-F8E29D1E123A}">
      <dsp:nvSpPr>
        <dsp:cNvPr id="0" name=""/>
        <dsp:cNvSpPr/>
      </dsp:nvSpPr>
      <dsp:spPr>
        <a:xfrm>
          <a:off x="1068179" y="2639605"/>
          <a:ext cx="3261572" cy="1749400"/>
        </a:xfrm>
        <a:prstGeom prst="ellipse">
          <a:avLst/>
        </a:prstGeom>
        <a:solidFill>
          <a:schemeClr val="accent4">
            <a:hueOff val="8575779"/>
            <a:satOff val="-35680"/>
            <a:lumOff val="84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Valutazione d’impatto del progetto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(documentazione finale; riflessione sugli effetti previsti e imprevisti a breve, medio e lungo termine)</a:t>
          </a:r>
        </a:p>
      </dsp:txBody>
      <dsp:txXfrm>
        <a:off x="1545825" y="2895799"/>
        <a:ext cx="2306280" cy="1237012"/>
      </dsp:txXfrm>
    </dsp:sp>
    <dsp:sp modelId="{27BE6EAA-242A-0B48-A81C-630D92DDBBFA}">
      <dsp:nvSpPr>
        <dsp:cNvPr id="0" name=""/>
        <dsp:cNvSpPr/>
      </dsp:nvSpPr>
      <dsp:spPr>
        <a:xfrm rot="12553764">
          <a:off x="4332660" y="2543926"/>
          <a:ext cx="527727" cy="21539"/>
        </a:xfrm>
        <a:custGeom>
          <a:avLst/>
          <a:gdLst/>
          <a:ahLst/>
          <a:cxnLst/>
          <a:rect l="0" t="0" r="0" b="0"/>
          <a:pathLst>
            <a:path>
              <a:moveTo>
                <a:pt x="0" y="10769"/>
              </a:moveTo>
              <a:lnTo>
                <a:pt x="527727" y="10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4583330" y="2541502"/>
        <a:ext cx="26386" cy="26386"/>
      </dsp:txXfrm>
    </dsp:sp>
    <dsp:sp modelId="{933F51DE-1077-8848-AAFB-AF8A7012041F}">
      <dsp:nvSpPr>
        <dsp:cNvPr id="0" name=""/>
        <dsp:cNvSpPr/>
      </dsp:nvSpPr>
      <dsp:spPr>
        <a:xfrm>
          <a:off x="1913768" y="1019970"/>
          <a:ext cx="2849182" cy="1661428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RILANCIO PER NUOVE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CO-PROGETTAZIONI…</a:t>
          </a:r>
        </a:p>
      </dsp:txBody>
      <dsp:txXfrm>
        <a:off x="2331021" y="1263280"/>
        <a:ext cx="2014676" cy="1174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C2E21-A661-244C-ABA7-0677506AB767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CB4F-66DC-1346-B34C-43E12E306E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48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50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56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747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707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232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787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274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010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026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24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417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15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075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44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286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130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8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61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9200C9-F741-E318-31AD-5BE47A8A9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E18F4A5-4F7B-5DEE-D40E-D8718FD1B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CFF690-9737-A8E5-C61D-4582261D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219C16-1703-77FF-CB7F-793538CA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6E803B-BF63-D77D-B749-92EAB424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65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56EDF3-1334-D7D8-0922-879BEB928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9DF25A-DBA5-01C7-E282-8C2A14B0E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9350D-E569-F3B2-2DBD-A78770B7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25471A-7AEE-E82B-ABAC-5ABFC1AF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7F8A8C-4969-A7F4-F9CA-669EDD54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0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F6CC5BB-715B-5666-FCD5-C1A8437D4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508F68-C15C-CD15-E429-1B095533F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AF9529-FF09-A046-F0ED-9ADB5420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384CC4-F2ED-9D7C-58F8-7428650A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1F17BF-483D-1743-3C5B-426876CE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64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algn="r">
              <a:defRPr sz="1000"/>
            </a:pPr>
            <a:endParaRPr/>
          </a:p>
        </p:txBody>
      </p:sp>
      <p:sp>
        <p:nvSpPr>
          <p:cNvPr id="15" name="Rettangolo"/>
          <p:cNvSpPr/>
          <p:nvPr/>
        </p:nvSpPr>
        <p:spPr>
          <a:xfrm>
            <a:off x="0" y="6334125"/>
            <a:ext cx="12188825" cy="803275"/>
          </a:xfrm>
          <a:prstGeom prst="rect">
            <a:avLst/>
          </a:prstGeom>
          <a:solidFill>
            <a:srgbClr val="B92D5D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algn="r">
              <a:defRPr sz="1000"/>
            </a:pPr>
            <a:endParaRPr/>
          </a:p>
        </p:txBody>
      </p:sp>
      <p:sp>
        <p:nvSpPr>
          <p:cNvPr id="16" name="Linea"/>
          <p:cNvSpPr/>
          <p:nvPr/>
        </p:nvSpPr>
        <p:spPr>
          <a:xfrm>
            <a:off x="1208086" y="4343400"/>
            <a:ext cx="9875840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" name="Numero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06269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Testo"/>
          <p:cNvSpPr>
            <a:spLocks noGrp="1"/>
          </p:cNvSpPr>
          <p:nvPr>
            <p:ph type="title"/>
          </p:nvPr>
        </p:nvSpPr>
        <p:spPr>
          <a:xfrm>
            <a:off x="892969" y="312539"/>
            <a:ext cx="10406063" cy="151804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9" name="Corpo livello uno…"/>
          <p:cNvSpPr>
            <a:spLocks noGrp="1"/>
          </p:cNvSpPr>
          <p:nvPr>
            <p:ph type="body" idx="1"/>
          </p:nvPr>
        </p:nvSpPr>
        <p:spPr>
          <a:xfrm>
            <a:off x="892969" y="1830586"/>
            <a:ext cx="10406063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0" name="Numero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4317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D0D9A5-70F6-E2B8-FA37-9E0C0B6E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C2B80-4498-4A21-E2D9-19EB6C2D2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6E7CCE-BA01-39E8-A662-F6025358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88EE1-0640-1547-529F-1FD1DA942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E61E72-A4AD-7E66-3DAC-C8392320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6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9448F8-2109-E398-6FA8-626A830C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EC43F4-03AD-071A-68D3-3CC808D2A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867EED-5A60-92E5-E9F3-A8221F57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40BAFC-E380-225B-5848-EF1717E0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CCCE7B-03ED-1BAD-53ED-8D34B2C7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3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00CA13-0BCD-088A-DF99-02695B49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E45B16-75CC-46E8-C46F-5E58F071FD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E716B4-F7BD-8812-6B8F-A7C6AF10A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3299C1-BF16-8F3A-1E97-6C97D1ABB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7A5E65-8367-DC06-36E2-E9903D26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A22E46-55CF-9810-396D-694F22F99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77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4A2E70-6384-1AFE-61F0-02A62389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D70A5F-E31F-FDDF-7F0C-722590C4B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0B97BD-A4F8-FB67-708C-4CF47BC62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E128888-3601-7138-B409-A029E58F5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E59B545-011C-DC96-486D-0BC10749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699752-5B86-3BF7-FD63-B2CD6B41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10EA4B2-2788-BA00-5C27-239C2219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6520ABC-B5A8-B57F-F664-1FB45811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9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131F23-5273-4F19-91C2-B572C503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7C6B97F-F891-10D8-505A-D533AA39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48BDA5-615F-3A1C-0379-4DB9F788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CD6C5C5-B095-A121-A372-F373871F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72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70B3CB8-B652-FDF3-611E-57D9EE2B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6EAD13D-3056-903E-1533-794CD52A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BA2C4C-56C3-D412-39DE-5235C172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64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C4D10-F6BC-014D-42ED-ED923CCA1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388ED-DC9C-3F24-C10A-39BE66EC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CEE464-3604-5991-91F5-0C4B0ED60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9321D5-9228-3D25-96BB-26ACCD8C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D62667-7CAE-266D-4514-C9E94FA8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CEEB6A-1389-5202-E10C-EEDE6DD1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06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C6A43-C0F3-B3BB-4DCD-D3C11BCD6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FDB0E6-056C-3151-2D0F-6C7C359DB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84AA0F-71AA-D3EE-0B46-736D9E7B4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14D84A-15A0-14B1-7816-28BB3A3C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206B26-B060-4F35-B588-161E3311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EE4866-1957-FB0C-D519-CE9BE45D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27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DE13C4E-C220-DBA2-10CA-5C90AF6C6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ED825B-ABE0-C615-177F-AE65CF1C5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65855B-F18F-A374-2F53-207B515610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ADA5-6DB4-9A4A-B9AF-5FA3C485664A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2A3455-A449-1286-2DF3-AA445D696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83977D-BCA5-67B3-4785-8E9E4EAA0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4BD5-08E8-5D43-889A-D6501D2493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17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olo"/>
          <p:cNvSpPr>
            <a:spLocks noGrp="1"/>
          </p:cNvSpPr>
          <p:nvPr>
            <p:ph type="ctrTitle" idx="4294967295"/>
          </p:nvPr>
        </p:nvSpPr>
        <p:spPr>
          <a:xfrm>
            <a:off x="939800" y="1168399"/>
            <a:ext cx="10058400" cy="4604439"/>
          </a:xfrm>
          <a:prstGeom prst="rect">
            <a:avLst/>
          </a:prstGeom>
        </p:spPr>
        <p:txBody>
          <a:bodyPr/>
          <a:lstStyle/>
          <a:p>
            <a:pPr algn="ctr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            </a:t>
            </a:r>
            <a:r>
              <a:rPr lang="it-IT" i="1" dirty="0" err="1"/>
              <a:t>chiara.sirignano@unimc.it</a:t>
            </a:r>
            <a:endParaRPr dirty="0"/>
          </a:p>
        </p:txBody>
      </p:sp>
      <p:sp>
        <p:nvSpPr>
          <p:cNvPr id="139" name="Scuola dell’infanzia e famiglie:…"/>
          <p:cNvSpPr/>
          <p:nvPr/>
        </p:nvSpPr>
        <p:spPr>
          <a:xfrm>
            <a:off x="2870200" y="1401762"/>
            <a:ext cx="7229475" cy="2769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PROGETTARE </a:t>
            </a:r>
          </a:p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LE FAMIGLIE</a:t>
            </a:r>
          </a:p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1200"/>
              </a:spcBef>
              <a:defRPr sz="3600" b="1">
                <a:solidFill>
                  <a:srgbClr val="548DD4"/>
                </a:solidFill>
              </a:defRPr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Risorse e criticità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e tematiche individuate nella relazione tra insegnanti e genitori     5 fasi"/>
          <p:cNvSpPr>
            <a:spLocks noGrp="1"/>
          </p:cNvSpPr>
          <p:nvPr>
            <p:ph type="title" idx="4294967295"/>
          </p:nvPr>
        </p:nvSpPr>
        <p:spPr>
          <a:xfrm>
            <a:off x="457200" y="263525"/>
            <a:ext cx="3200400" cy="5432872"/>
          </a:xfrm>
          <a:prstGeom prst="rect">
            <a:avLst/>
          </a:prstGeom>
        </p:spPr>
        <p:txBody>
          <a:bodyPr/>
          <a:lstStyle/>
          <a:p>
            <a:pPr algn="ctr" defTabSz="568325">
              <a:defRPr sz="30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endParaRPr dirty="0"/>
          </a:p>
        </p:txBody>
      </p:sp>
      <p:sp>
        <p:nvSpPr>
          <p:cNvPr id="169" name="Tematiche ricorsive emerse dalla video-analisi delle interviste somministrate a insegnanti e genitori:…"/>
          <p:cNvSpPr>
            <a:spLocks noGrp="1"/>
          </p:cNvSpPr>
          <p:nvPr>
            <p:ph type="body" idx="4294967295"/>
          </p:nvPr>
        </p:nvSpPr>
        <p:spPr>
          <a:xfrm>
            <a:off x="4800600" y="731836"/>
            <a:ext cx="6492875" cy="564991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473075">
              <a:lnSpc>
                <a:spcPct val="85000"/>
              </a:lnSpc>
              <a:spcBef>
                <a:spcPts val="0"/>
              </a:spcBef>
              <a:buSzPct val="60000"/>
              <a:buNone/>
              <a:defRPr sz="24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473075">
              <a:spcBef>
                <a:spcPts val="500"/>
              </a:spcBef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lang="it-IT" dirty="0"/>
              <a:t>l’</a:t>
            </a:r>
            <a:r>
              <a:rPr lang="it-IT" b="1" dirty="0">
                <a:solidFill>
                  <a:srgbClr val="00B050"/>
                </a:solidFill>
              </a:rPr>
              <a:t>incontro</a:t>
            </a:r>
            <a:r>
              <a:rPr lang="it-IT" dirty="0"/>
              <a:t> </a:t>
            </a:r>
            <a:r>
              <a:rPr dirty="0" err="1"/>
              <a:t>tra</a:t>
            </a:r>
            <a:r>
              <a:rPr lang="it-IT" dirty="0"/>
              <a:t> scuola e</a:t>
            </a:r>
            <a:r>
              <a:rPr dirty="0"/>
              <a:t> </a:t>
            </a:r>
            <a:r>
              <a:rPr dirty="0" err="1"/>
              <a:t>famiglia</a:t>
            </a:r>
            <a:r>
              <a:rPr lang="it-IT" dirty="0"/>
              <a:t> (aspettative reciproche – timori – dubbi)</a:t>
            </a:r>
            <a:r>
              <a:rPr dirty="0"/>
              <a:t>;</a:t>
            </a:r>
          </a:p>
          <a:p>
            <a:pPr defTabSz="473075">
              <a:spcBef>
                <a:spcPts val="500"/>
              </a:spcBef>
              <a:buSzPct val="60000"/>
              <a:buFontTx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momenti</a:t>
            </a:r>
            <a:r>
              <a:rPr dirty="0"/>
              <a:t> di </a:t>
            </a:r>
            <a:r>
              <a:rPr b="1" dirty="0" err="1">
                <a:solidFill>
                  <a:srgbClr val="00B050"/>
                </a:solidFill>
              </a:rPr>
              <a:t>confronto</a:t>
            </a:r>
            <a:r>
              <a:rPr dirty="0"/>
              <a:t> ed il </a:t>
            </a:r>
            <a:r>
              <a:rPr b="1" dirty="0" err="1">
                <a:solidFill>
                  <a:srgbClr val="00B050"/>
                </a:solidFill>
              </a:rPr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– </a:t>
            </a:r>
            <a:r>
              <a:rPr dirty="0" err="1"/>
              <a:t>insegnanti</a:t>
            </a:r>
            <a:r>
              <a:rPr lang="it-IT" dirty="0"/>
              <a:t> (conferme, fiducia, cura, costruzione del rapporto, apertura al dialogo, team educativo, cooperazione).</a:t>
            </a:r>
            <a:endParaRPr dirty="0"/>
          </a:p>
          <a:p>
            <a:pPr defTabSz="473075">
              <a:spcBef>
                <a:spcPts val="500"/>
              </a:spcBef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il </a:t>
            </a:r>
            <a:r>
              <a:rPr b="1" dirty="0" err="1">
                <a:solidFill>
                  <a:srgbClr val="00B050"/>
                </a:solidFill>
              </a:rPr>
              <a:t>dialogo</a:t>
            </a:r>
            <a:r>
              <a:rPr dirty="0"/>
              <a:t> come </a:t>
            </a:r>
            <a:r>
              <a:rPr dirty="0" err="1"/>
              <a:t>momento</a:t>
            </a:r>
            <a:r>
              <a:rPr dirty="0"/>
              <a:t>–</a:t>
            </a:r>
            <a:r>
              <a:rPr dirty="0" err="1"/>
              <a:t>cardine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lang="it-IT" dirty="0"/>
              <a:t> (accoglienza, ascolto attivo, corresponsabilità, progettualità condivisa)</a:t>
            </a:r>
            <a:r>
              <a:rPr dirty="0"/>
              <a:t>;</a:t>
            </a:r>
          </a:p>
          <a:p>
            <a:pPr defTabSz="473075">
              <a:spcBef>
                <a:spcPts val="500"/>
              </a:spcBef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l’</a:t>
            </a:r>
            <a:r>
              <a:rPr b="1" dirty="0" err="1">
                <a:solidFill>
                  <a:srgbClr val="00B050"/>
                </a:solidFill>
              </a:rPr>
              <a:t>accompagnamento</a:t>
            </a:r>
            <a:r>
              <a:rPr lang="it-IT" b="1" dirty="0">
                <a:solidFill>
                  <a:srgbClr val="00B050"/>
                </a:solidFill>
              </a:rPr>
              <a:t> costante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dirty="0"/>
              <a:t>dell</a:t>
            </a:r>
            <a:r>
              <a:rPr lang="it-IT" dirty="0"/>
              <a:t>e</a:t>
            </a:r>
            <a:r>
              <a:rPr dirty="0"/>
              <a:t> </a:t>
            </a:r>
            <a:r>
              <a:rPr dirty="0" err="1"/>
              <a:t>famigli</a:t>
            </a:r>
            <a:r>
              <a:rPr lang="it-IT" dirty="0"/>
              <a:t>e (strategie…).</a:t>
            </a:r>
            <a:endParaRPr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3B7EBE-145D-2482-4BEF-32083468EBCB}"/>
              </a:ext>
            </a:extLst>
          </p:cNvPr>
          <p:cNvSpPr txBox="1"/>
          <p:nvPr/>
        </p:nvSpPr>
        <p:spPr>
          <a:xfrm>
            <a:off x="556352" y="2656795"/>
            <a:ext cx="4158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tematiche emergenti</a:t>
            </a:r>
          </a:p>
          <a:p>
            <a:pPr algn="ctr"/>
            <a: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nella relazione tra insegnanti e genitori</a:t>
            </a:r>
          </a:p>
          <a:p>
            <a:pPr algn="ctr"/>
            <a:endParaRPr lang="it-IT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 abbiamo pensate a monte come insegnanti, progettate intenzionalmente e condivise con le famiglie?)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rogettare e prendersi cura delle relazioni per una comunità educante"/>
          <p:cNvSpPr>
            <a:spLocks noGrp="1"/>
          </p:cNvSpPr>
          <p:nvPr>
            <p:ph type="title" idx="4294967295"/>
          </p:nvPr>
        </p:nvSpPr>
        <p:spPr>
          <a:xfrm>
            <a:off x="1096962" y="287336"/>
            <a:ext cx="10058401" cy="1027114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it-IT" dirty="0"/>
              <a:t>Co-</a:t>
            </a:r>
            <a:r>
              <a:rPr dirty="0" err="1"/>
              <a:t>Progettare</a:t>
            </a:r>
            <a:r>
              <a:rPr dirty="0"/>
              <a:t> e </a:t>
            </a:r>
            <a:r>
              <a:rPr dirty="0" err="1"/>
              <a:t>prendersi</a:t>
            </a:r>
            <a:r>
              <a:rPr dirty="0"/>
              <a:t> </a:t>
            </a:r>
            <a:r>
              <a:rPr dirty="0" err="1"/>
              <a:t>cura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per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endParaRPr dirty="0"/>
          </a:p>
        </p:txBody>
      </p:sp>
      <p:sp>
        <p:nvSpPr>
          <p:cNvPr id="172" name="Obiettivi e competenze…"/>
          <p:cNvSpPr>
            <a:spLocks noGrp="1"/>
          </p:cNvSpPr>
          <p:nvPr>
            <p:ph type="body" idx="4294967295"/>
          </p:nvPr>
        </p:nvSpPr>
        <p:spPr>
          <a:xfrm>
            <a:off x="947737" y="1338261"/>
            <a:ext cx="10639426" cy="5114928"/>
          </a:xfrm>
          <a:prstGeom prst="rect">
            <a:avLst/>
          </a:prstGeom>
        </p:spPr>
        <p:txBody>
          <a:bodyPr lIns="0" tIns="0" rIns="0" bIns="0"/>
          <a:lstStyle/>
          <a:p>
            <a:pPr marL="239711" indent="-239711" algn="just" defTabSz="285750">
              <a:spcBef>
                <a:spcPts val="700"/>
              </a:spcBef>
              <a:buSzPct val="100000"/>
              <a:buChar char="•"/>
              <a:defRPr sz="24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Obiettivi</a:t>
            </a:r>
            <a:r>
              <a:rPr dirty="0"/>
              <a:t> e </a:t>
            </a:r>
            <a:r>
              <a:rPr dirty="0" err="1"/>
              <a:t>competenze</a:t>
            </a: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Promuovere</a:t>
            </a:r>
            <a:r>
              <a:rPr dirty="0"/>
              <a:t> lo </a:t>
            </a:r>
            <a:r>
              <a:rPr dirty="0" err="1"/>
              <a:t>sviluppo</a:t>
            </a:r>
            <a:r>
              <a:rPr dirty="0"/>
              <a:t> di un </a:t>
            </a:r>
            <a:r>
              <a:rPr dirty="0" err="1"/>
              <a:t>percorso</a:t>
            </a:r>
            <a:r>
              <a:rPr dirty="0"/>
              <a:t> di </a:t>
            </a:r>
            <a:r>
              <a:rPr dirty="0" err="1"/>
              <a:t>riflessione</a:t>
            </a:r>
            <a:r>
              <a:rPr dirty="0"/>
              <a:t> </a:t>
            </a:r>
            <a:r>
              <a:rPr dirty="0" err="1"/>
              <a:t>dedicato</a:t>
            </a:r>
            <a:r>
              <a:rPr dirty="0"/>
              <a:t> al </a:t>
            </a:r>
            <a:r>
              <a:rPr dirty="0" err="1"/>
              <a:t>rapporto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ed </a:t>
            </a:r>
            <a:r>
              <a:rPr dirty="0" err="1"/>
              <a:t>insegnanti</a:t>
            </a:r>
            <a:r>
              <a:rPr dirty="0"/>
              <a:t>.</a:t>
            </a:r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Aumentare</a:t>
            </a:r>
            <a:r>
              <a:rPr dirty="0"/>
              <a:t> la </a:t>
            </a:r>
            <a:r>
              <a:rPr dirty="0" err="1"/>
              <a:t>consapevolezza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propria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e </a:t>
            </a:r>
            <a:r>
              <a:rPr dirty="0" err="1"/>
              <a:t>sociale</a:t>
            </a: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Individuare</a:t>
            </a:r>
            <a:r>
              <a:rPr dirty="0"/>
              <a:t> le </a:t>
            </a:r>
            <a:r>
              <a:rPr dirty="0" err="1"/>
              <a:t>strategie</a:t>
            </a:r>
            <a:r>
              <a:rPr dirty="0"/>
              <a:t> </a:t>
            </a:r>
            <a:r>
              <a:rPr dirty="0" err="1"/>
              <a:t>atte</a:t>
            </a:r>
            <a:r>
              <a:rPr dirty="0"/>
              <a:t> a </a:t>
            </a:r>
            <a:r>
              <a:rPr dirty="0" err="1"/>
              <a:t>favorire</a:t>
            </a:r>
            <a:r>
              <a:rPr dirty="0"/>
              <a:t>: </a:t>
            </a:r>
            <a:r>
              <a:rPr dirty="0" err="1"/>
              <a:t>partecipazione</a:t>
            </a:r>
            <a:r>
              <a:rPr dirty="0"/>
              <a:t> – </a:t>
            </a:r>
            <a:r>
              <a:rPr dirty="0" err="1"/>
              <a:t>comunicazione</a:t>
            </a:r>
            <a:r>
              <a:rPr dirty="0"/>
              <a:t> – </a:t>
            </a:r>
            <a:r>
              <a:rPr dirty="0" err="1"/>
              <a:t>cooperazione</a:t>
            </a:r>
            <a:r>
              <a:rPr dirty="0"/>
              <a:t> e </a:t>
            </a:r>
            <a:r>
              <a:rPr dirty="0" err="1"/>
              <a:t>condivisione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obiettivi</a:t>
            </a:r>
            <a:r>
              <a:rPr dirty="0"/>
              <a:t> </a:t>
            </a:r>
            <a:r>
              <a:rPr dirty="0" err="1"/>
              <a:t>educativi</a:t>
            </a: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Incrementare</a:t>
            </a:r>
            <a:r>
              <a:rPr dirty="0"/>
              <a:t> la </a:t>
            </a:r>
            <a:r>
              <a:rPr dirty="0" err="1"/>
              <a:t>qualità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e </a:t>
            </a:r>
            <a:r>
              <a:rPr dirty="0" err="1"/>
              <a:t>genitori</a:t>
            </a:r>
            <a:r>
              <a:rPr lang="it-IT" dirty="0"/>
              <a:t>.</a:t>
            </a:r>
          </a:p>
          <a:p>
            <a:pPr marL="0" indent="0" algn="just" defTabSz="285750">
              <a:spcBef>
                <a:spcPts val="0"/>
              </a:spcBef>
              <a:buSzPct val="100000"/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400" dirty="0" err="1">
                <a:solidFill>
                  <a:srgbClr val="00B050"/>
                </a:solidFill>
              </a:rPr>
              <a:t>Assumere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una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disposizione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riflessiva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nei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confronti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delle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dinamiche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relazionali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che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si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verificano</a:t>
            </a:r>
            <a:r>
              <a:rPr sz="2400" dirty="0">
                <a:solidFill>
                  <a:srgbClr val="00B050"/>
                </a:solidFill>
              </a:rPr>
              <a:t> </a:t>
            </a:r>
            <a:r>
              <a:rPr sz="2400" dirty="0" err="1">
                <a:solidFill>
                  <a:srgbClr val="00B050"/>
                </a:solidFill>
              </a:rPr>
              <a:t>quotidianamente</a:t>
            </a:r>
            <a:r>
              <a:rPr sz="2400" dirty="0">
                <a:solidFill>
                  <a:srgbClr val="00B050"/>
                </a:solidFill>
              </a:rPr>
              <a:t> a </a:t>
            </a:r>
            <a:r>
              <a:rPr sz="2400" dirty="0" err="1">
                <a:solidFill>
                  <a:srgbClr val="00B050"/>
                </a:solidFill>
              </a:rPr>
              <a:t>scuola</a:t>
            </a:r>
            <a:r>
              <a:rPr sz="2400" dirty="0">
                <a:solidFill>
                  <a:srgbClr val="00B050"/>
                </a:solidFill>
              </a:rPr>
              <a:t>.</a:t>
            </a:r>
          </a:p>
          <a:p>
            <a:pPr marL="239711" indent="-239711" algn="just" defTabSz="285750">
              <a:spcBef>
                <a:spcPts val="0"/>
              </a:spcBef>
              <a:buSzPct val="10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9711" indent="-239711" algn="ctr" defTabSz="285750">
              <a:spcBef>
                <a:spcPts val="0"/>
              </a:spcBef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  In </a:t>
            </a:r>
            <a:r>
              <a:rPr dirty="0" err="1"/>
              <a:t>tal</a:t>
            </a:r>
            <a:r>
              <a:rPr dirty="0"/>
              <a:t> modo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intende</a:t>
            </a:r>
            <a:r>
              <a:rPr dirty="0"/>
              <a:t> </a:t>
            </a:r>
            <a:r>
              <a:rPr dirty="0" err="1"/>
              <a:t>promuovere</a:t>
            </a:r>
            <a:r>
              <a:rPr dirty="0"/>
              <a:t> la </a:t>
            </a:r>
            <a:r>
              <a:rPr dirty="0" err="1"/>
              <a:t>valorizzazione</a:t>
            </a:r>
            <a:r>
              <a:rPr dirty="0"/>
              <a:t> del </a:t>
            </a:r>
            <a:r>
              <a:rPr dirty="0" err="1"/>
              <a:t>concetto</a:t>
            </a:r>
            <a:r>
              <a:rPr dirty="0"/>
              <a:t> di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 e di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sociale</a:t>
            </a:r>
            <a:r>
              <a:rPr dirty="0"/>
              <a:t>, </a:t>
            </a:r>
            <a:r>
              <a:rPr dirty="0" err="1"/>
              <a:t>partendo</a:t>
            </a:r>
            <a:r>
              <a:rPr dirty="0"/>
              <a:t> </a:t>
            </a:r>
            <a:r>
              <a:rPr dirty="0" err="1"/>
              <a:t>dall’idea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famiglia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contribuire</a:t>
            </a:r>
            <a:r>
              <a:rPr dirty="0"/>
              <a:t> </a:t>
            </a:r>
            <a:r>
              <a:rPr dirty="0" err="1"/>
              <a:t>attivamente</a:t>
            </a:r>
            <a:r>
              <a:rPr dirty="0"/>
              <a:t> </a:t>
            </a:r>
            <a:r>
              <a:rPr dirty="0" err="1"/>
              <a:t>all’aumento</a:t>
            </a:r>
            <a:r>
              <a:rPr dirty="0"/>
              <a:t> di </a:t>
            </a:r>
            <a:r>
              <a:rPr dirty="0" err="1"/>
              <a:t>dinamiche</a:t>
            </a:r>
            <a:r>
              <a:rPr dirty="0"/>
              <a:t> </a:t>
            </a:r>
            <a:r>
              <a:rPr dirty="0" err="1"/>
              <a:t>partecipative</a:t>
            </a:r>
            <a:r>
              <a:rPr dirty="0"/>
              <a:t> e </a:t>
            </a:r>
            <a:r>
              <a:rPr dirty="0" err="1"/>
              <a:t>allo</a:t>
            </a:r>
            <a:r>
              <a:rPr dirty="0"/>
              <a:t> </a:t>
            </a:r>
            <a:r>
              <a:rPr dirty="0" err="1"/>
              <a:t>sviluppo</a:t>
            </a:r>
            <a:r>
              <a:rPr dirty="0"/>
              <a:t> del senso di </a:t>
            </a:r>
            <a:r>
              <a:rPr dirty="0" err="1"/>
              <a:t>appartenenza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collettività</a:t>
            </a:r>
            <a:r>
              <a:rPr dirty="0"/>
              <a:t>, </a:t>
            </a:r>
            <a:r>
              <a:rPr dirty="0" err="1"/>
              <a:t>attraverso</a:t>
            </a:r>
            <a:r>
              <a:rPr dirty="0"/>
              <a:t> la </a:t>
            </a:r>
            <a:r>
              <a:rPr dirty="0" err="1"/>
              <a:t>condivisione</a:t>
            </a:r>
            <a:r>
              <a:rPr dirty="0"/>
              <a:t> di </a:t>
            </a:r>
            <a:r>
              <a:rPr dirty="0" err="1"/>
              <a:t>scelte</a:t>
            </a:r>
            <a:r>
              <a:rPr dirty="0"/>
              <a:t> educative a </a:t>
            </a:r>
            <a:r>
              <a:rPr dirty="0" err="1"/>
              <a:t>tutto</a:t>
            </a:r>
            <a:r>
              <a:rPr dirty="0"/>
              <a:t> </a:t>
            </a:r>
            <a:r>
              <a:rPr dirty="0" err="1"/>
              <a:t>vantaggio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promozione</a:t>
            </a:r>
            <a:r>
              <a:rPr dirty="0"/>
              <a:t> di un </a:t>
            </a:r>
            <a:r>
              <a:rPr dirty="0" err="1"/>
              <a:t>benessere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, </a:t>
            </a:r>
            <a:r>
              <a:rPr dirty="0" err="1"/>
              <a:t>familiare</a:t>
            </a:r>
            <a:r>
              <a:rPr dirty="0"/>
              <a:t> e </a:t>
            </a:r>
            <a:r>
              <a:rPr dirty="0" err="1"/>
              <a:t>sociale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Il primo contatto"/>
          <p:cNvSpPr>
            <a:spLocks noGrp="1"/>
          </p:cNvSpPr>
          <p:nvPr>
            <p:ph type="title" idx="4294967295"/>
          </p:nvPr>
        </p:nvSpPr>
        <p:spPr>
          <a:xfrm>
            <a:off x="1055687" y="692150"/>
            <a:ext cx="10058401" cy="1152525"/>
          </a:xfrm>
          <a:prstGeom prst="rect">
            <a:avLst/>
          </a:prstGeom>
        </p:spPr>
        <p:txBody>
          <a:bodyPr/>
          <a:lstStyle>
            <a:lvl1pPr marL="1524000" indent="-1524000" algn="ctr">
              <a:defRPr sz="43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Il primo </a:t>
            </a:r>
            <a:r>
              <a:rPr dirty="0" err="1"/>
              <a:t>contatto</a:t>
            </a:r>
            <a:endParaRPr dirty="0"/>
          </a:p>
        </p:txBody>
      </p:sp>
      <p:sp>
        <p:nvSpPr>
          <p:cNvPr id="175" name="Uno dei momenti più importanti per avviare la relazione tra famiglia e personale della scuola è il primo contatto che avviene tra i due gruppi.…"/>
          <p:cNvSpPr>
            <a:spLocks noGrp="1"/>
          </p:cNvSpPr>
          <p:nvPr>
            <p:ph type="body" idx="4294967295"/>
          </p:nvPr>
        </p:nvSpPr>
        <p:spPr>
          <a:xfrm>
            <a:off x="1100137" y="2205036"/>
            <a:ext cx="10058401" cy="339407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Uno </a:t>
            </a:r>
            <a:r>
              <a:rPr lang="it-IT" dirty="0"/>
              <a:t>tra i</a:t>
            </a:r>
            <a:r>
              <a:rPr dirty="0"/>
              <a:t> </a:t>
            </a:r>
            <a:r>
              <a:rPr dirty="0" err="1"/>
              <a:t>momenti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importanti</a:t>
            </a:r>
            <a:r>
              <a:rPr dirty="0"/>
              <a:t> per </a:t>
            </a:r>
            <a:r>
              <a:rPr dirty="0" err="1"/>
              <a:t>avviare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famigli</a:t>
            </a:r>
            <a:r>
              <a:rPr lang="it-IT" dirty="0"/>
              <a:t>e</a:t>
            </a:r>
            <a:r>
              <a:rPr dirty="0"/>
              <a:t> e </a:t>
            </a:r>
            <a:r>
              <a:rPr dirty="0" err="1"/>
              <a:t>personale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il primo </a:t>
            </a:r>
            <a:r>
              <a:rPr dirty="0" err="1"/>
              <a:t>contatto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avviene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due </a:t>
            </a:r>
            <a:r>
              <a:rPr lang="it-IT" dirty="0"/>
              <a:t>sistemi relazionali</a:t>
            </a:r>
            <a:r>
              <a:rPr dirty="0"/>
              <a:t>.</a:t>
            </a:r>
          </a:p>
          <a:p>
            <a:pPr algn="just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Con </a:t>
            </a:r>
            <a:r>
              <a:rPr lang="it-IT" dirty="0"/>
              <a:t>gli Open Day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intende</a:t>
            </a:r>
            <a:r>
              <a:rPr dirty="0"/>
              <a:t> </a:t>
            </a:r>
            <a:r>
              <a:rPr dirty="0" err="1"/>
              <a:t>favorire</a:t>
            </a:r>
            <a:r>
              <a:rPr dirty="0"/>
              <a:t> non solo la </a:t>
            </a:r>
            <a:r>
              <a:rPr dirty="0" err="1"/>
              <a:t>conoscenza</a:t>
            </a:r>
            <a:r>
              <a:rPr dirty="0"/>
              <a:t> </a:t>
            </a:r>
            <a:r>
              <a:rPr lang="it-IT" dirty="0"/>
              <a:t>degli spazi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altrimenti</a:t>
            </a:r>
            <a:r>
              <a:rPr dirty="0"/>
              <a:t> </a:t>
            </a:r>
            <a:r>
              <a:rPr dirty="0" err="1"/>
              <a:t>rimarrebbe</a:t>
            </a:r>
            <a:r>
              <a:rPr lang="it-IT" dirty="0"/>
              <a:t>ro</a:t>
            </a:r>
            <a:r>
              <a:rPr dirty="0"/>
              <a:t> un mondo </a:t>
            </a:r>
            <a:r>
              <a:rPr dirty="0" err="1"/>
              <a:t>sconosciuto</a:t>
            </a:r>
            <a:r>
              <a:rPr dirty="0"/>
              <a:t> ai </a:t>
            </a:r>
            <a:r>
              <a:rPr dirty="0" err="1"/>
              <a:t>più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quello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vi </a:t>
            </a:r>
            <a:r>
              <a:rPr dirty="0" err="1"/>
              <a:t>lavorano</a:t>
            </a:r>
            <a:r>
              <a:rPr dirty="0"/>
              <a:t>, per </a:t>
            </a:r>
            <a:r>
              <a:rPr dirty="0" err="1"/>
              <a:t>associare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volti </a:t>
            </a:r>
            <a:r>
              <a:rPr dirty="0" err="1"/>
              <a:t>allo</a:t>
            </a:r>
            <a:r>
              <a:rPr dirty="0"/>
              <a:t> </a:t>
            </a:r>
            <a:r>
              <a:rPr dirty="0" err="1"/>
              <a:t>stesso</a:t>
            </a:r>
            <a:r>
              <a:rPr dirty="0"/>
              <a:t> </a:t>
            </a:r>
            <a:r>
              <a:rPr dirty="0" err="1"/>
              <a:t>servizio</a:t>
            </a:r>
            <a:r>
              <a:rPr dirty="0"/>
              <a:t>.</a:t>
            </a:r>
            <a:endParaRPr i="1" dirty="0"/>
          </a:p>
          <a:p>
            <a:pPr algn="just">
              <a:defRPr sz="2400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Parole </a:t>
            </a:r>
            <a:r>
              <a:rPr dirty="0" err="1"/>
              <a:t>chiave</a:t>
            </a:r>
            <a:r>
              <a:rPr i="0" dirty="0"/>
              <a:t>: </a:t>
            </a:r>
            <a:r>
              <a:rPr i="0" dirty="0" err="1"/>
              <a:t>aspettative</a:t>
            </a:r>
            <a:r>
              <a:rPr i="0" dirty="0"/>
              <a:t> </a:t>
            </a:r>
            <a:r>
              <a:rPr i="0" dirty="0" err="1"/>
              <a:t>reciproche</a:t>
            </a:r>
            <a:r>
              <a:rPr i="0" dirty="0"/>
              <a:t> – </a:t>
            </a:r>
            <a:r>
              <a:rPr i="0" dirty="0" err="1"/>
              <a:t>timori</a:t>
            </a:r>
            <a:r>
              <a:rPr i="0" dirty="0"/>
              <a:t> – </a:t>
            </a:r>
            <a:r>
              <a:rPr i="0" dirty="0" err="1"/>
              <a:t>dubbi</a:t>
            </a:r>
            <a:r>
              <a:rPr i="0" dirty="0"/>
              <a:t> – </a:t>
            </a:r>
            <a:r>
              <a:rPr i="0" dirty="0" err="1"/>
              <a:t>preparazione</a:t>
            </a:r>
            <a:r>
              <a:rPr i="0" dirty="0"/>
              <a:t> </a:t>
            </a:r>
            <a:r>
              <a:rPr i="0" dirty="0" err="1"/>
              <a:t>ambiente</a:t>
            </a:r>
            <a:r>
              <a:rPr i="0" dirty="0"/>
              <a:t> </a:t>
            </a:r>
            <a:r>
              <a:rPr i="0" dirty="0" err="1"/>
              <a:t>accogliente</a:t>
            </a:r>
            <a:r>
              <a:rPr i="0" dirty="0"/>
              <a:t> – </a:t>
            </a:r>
            <a:r>
              <a:rPr i="0" dirty="0" err="1"/>
              <a:t>percezione</a:t>
            </a:r>
            <a:r>
              <a:rPr i="0" dirty="0"/>
              <a:t> – </a:t>
            </a:r>
            <a:r>
              <a:rPr i="0" dirty="0" err="1"/>
              <a:t>scoperta</a:t>
            </a:r>
            <a:r>
              <a:rPr i="0" dirty="0"/>
              <a:t> di un </a:t>
            </a:r>
            <a:r>
              <a:rPr i="0" dirty="0" err="1"/>
              <a:t>progetto</a:t>
            </a:r>
            <a:r>
              <a:rPr i="0" dirty="0"/>
              <a:t> </a:t>
            </a:r>
            <a:r>
              <a:rPr i="0" dirty="0" err="1"/>
              <a:t>educativo</a:t>
            </a:r>
            <a:r>
              <a:rPr i="0" dirty="0"/>
              <a:t> - </a:t>
            </a:r>
            <a:r>
              <a:rPr i="0" dirty="0" err="1"/>
              <a:t>esperienza</a:t>
            </a:r>
            <a:r>
              <a:rPr i="0" dirty="0"/>
              <a:t> </a:t>
            </a:r>
            <a:r>
              <a:rPr i="0" dirty="0" err="1"/>
              <a:t>diretta</a:t>
            </a:r>
            <a:r>
              <a:rPr i="0" dirty="0"/>
              <a:t>.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I momenti di confronto e il consolidamento della relazione"/>
          <p:cNvSpPr>
            <a:spLocks noGrp="1"/>
          </p:cNvSpPr>
          <p:nvPr>
            <p:ph type="title" idx="4294967295"/>
          </p:nvPr>
        </p:nvSpPr>
        <p:spPr>
          <a:xfrm>
            <a:off x="1127125" y="0"/>
            <a:ext cx="10058400" cy="863600"/>
          </a:xfrm>
          <a:prstGeom prst="rect">
            <a:avLst/>
          </a:prstGeom>
        </p:spPr>
        <p:txBody>
          <a:bodyPr/>
          <a:lstStyle>
            <a:lvl1pPr marL="219075" indent="-219075" algn="ctr" defTabSz="438150">
              <a:lnSpc>
                <a:spcPct val="100000"/>
              </a:lnSpc>
              <a:spcBef>
                <a:spcPts val="500"/>
              </a:spcBef>
              <a:defRPr sz="31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I </a:t>
            </a:r>
            <a:r>
              <a:rPr dirty="0" err="1"/>
              <a:t>momenti</a:t>
            </a:r>
            <a:r>
              <a:rPr dirty="0"/>
              <a:t> di </a:t>
            </a:r>
            <a:r>
              <a:rPr dirty="0" err="1"/>
              <a:t>confronto</a:t>
            </a:r>
            <a:r>
              <a:rPr dirty="0"/>
              <a:t> e il </a:t>
            </a:r>
            <a:r>
              <a:rPr dirty="0" err="1"/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endParaRPr dirty="0"/>
          </a:p>
        </p:txBody>
      </p:sp>
      <p:sp>
        <p:nvSpPr>
          <p:cNvPr id="178" name="Il consolidamento della relazione è fondata sulla dimensione della fiducia e su quella del prendersi cura, le quali sono il risultato di un lento processo di conoscenza reciproca tra insegnanti e genitori, che è resa possibile da tutti quei momenti di incontro non solo collettivo (scuole aperte, assemblee di inizio d’anno e collegiali, feste, laboratori), ma anche individuale (colloqui pre-inserimento, colloqui in itinere e colloqui quotidiani al momento dell’arrivo e dell’uscita del bambino a scuola) e, non da ultimo, dalla documentazione prodotta dalle stesse insegnanti."/>
          <p:cNvSpPr>
            <a:spLocks noGrp="1"/>
          </p:cNvSpPr>
          <p:nvPr>
            <p:ph type="body" idx="4294967295"/>
          </p:nvPr>
        </p:nvSpPr>
        <p:spPr>
          <a:xfrm>
            <a:off x="1100137" y="981075"/>
            <a:ext cx="10058401" cy="5135563"/>
          </a:xfrm>
          <a:prstGeom prst="rect">
            <a:avLst/>
          </a:prstGeom>
        </p:spPr>
        <p:txBody>
          <a:bodyPr/>
          <a:lstStyle/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18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28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Il </a:t>
            </a:r>
            <a:r>
              <a:rPr dirty="0" err="1"/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fondata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dimensione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>
                <a:solidFill>
                  <a:schemeClr val="accent1"/>
                </a:solidFill>
              </a:rPr>
              <a:t>fiducia</a:t>
            </a:r>
            <a:r>
              <a:rPr dirty="0"/>
              <a:t> 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quella</a:t>
            </a:r>
            <a:r>
              <a:rPr dirty="0"/>
              <a:t> del </a:t>
            </a:r>
            <a:r>
              <a:rPr dirty="0" err="1">
                <a:solidFill>
                  <a:schemeClr val="accent1"/>
                </a:solidFill>
              </a:rPr>
              <a:t>prendersi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cura</a:t>
            </a:r>
            <a:r>
              <a:rPr dirty="0"/>
              <a:t>, le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il </a:t>
            </a:r>
            <a:r>
              <a:rPr dirty="0" err="1"/>
              <a:t>risultato</a:t>
            </a:r>
            <a:r>
              <a:rPr dirty="0"/>
              <a:t> di un lento </a:t>
            </a:r>
            <a:r>
              <a:rPr dirty="0" err="1"/>
              <a:t>processo</a:t>
            </a:r>
            <a:r>
              <a:rPr dirty="0"/>
              <a:t> di </a:t>
            </a:r>
            <a:r>
              <a:rPr dirty="0" err="1"/>
              <a:t>conoscenza</a:t>
            </a:r>
            <a:r>
              <a:rPr dirty="0"/>
              <a:t> </a:t>
            </a:r>
            <a:r>
              <a:rPr dirty="0" err="1"/>
              <a:t>reciproca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e </a:t>
            </a:r>
            <a:r>
              <a:rPr dirty="0" err="1"/>
              <a:t>genitori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resa</a:t>
            </a:r>
            <a:r>
              <a:rPr dirty="0"/>
              <a:t> </a:t>
            </a:r>
            <a:r>
              <a:rPr dirty="0" err="1"/>
              <a:t>possibile</a:t>
            </a:r>
            <a:r>
              <a:rPr dirty="0"/>
              <a:t> da tutti </a:t>
            </a:r>
            <a:r>
              <a:rPr dirty="0" err="1"/>
              <a:t>quei</a:t>
            </a:r>
            <a:r>
              <a:rPr dirty="0"/>
              <a:t> </a:t>
            </a:r>
            <a:r>
              <a:rPr dirty="0" err="1"/>
              <a:t>momenti</a:t>
            </a:r>
            <a:r>
              <a:rPr dirty="0"/>
              <a:t> di </a:t>
            </a:r>
            <a:r>
              <a:rPr i="1" dirty="0" err="1"/>
              <a:t>incontro</a:t>
            </a:r>
            <a:r>
              <a:rPr dirty="0"/>
              <a:t> non solo </a:t>
            </a:r>
            <a:r>
              <a:rPr i="1" dirty="0" err="1"/>
              <a:t>collettivo</a:t>
            </a:r>
            <a:r>
              <a:rPr dirty="0"/>
              <a:t> (</a:t>
            </a:r>
            <a:r>
              <a:rPr dirty="0" err="1"/>
              <a:t>scuole</a:t>
            </a:r>
            <a:r>
              <a:rPr dirty="0"/>
              <a:t> </a:t>
            </a:r>
            <a:r>
              <a:rPr dirty="0" err="1"/>
              <a:t>aperte</a:t>
            </a:r>
            <a:r>
              <a:rPr dirty="0"/>
              <a:t>, </a:t>
            </a:r>
            <a:r>
              <a:rPr dirty="0" err="1"/>
              <a:t>assemblee</a:t>
            </a:r>
            <a:r>
              <a:rPr dirty="0"/>
              <a:t> di </a:t>
            </a:r>
            <a:r>
              <a:rPr dirty="0" err="1"/>
              <a:t>inizio</a:t>
            </a:r>
            <a:r>
              <a:rPr dirty="0"/>
              <a:t> </a:t>
            </a:r>
            <a:r>
              <a:rPr dirty="0" err="1"/>
              <a:t>d’anno</a:t>
            </a:r>
            <a:r>
              <a:rPr dirty="0"/>
              <a:t> e </a:t>
            </a:r>
            <a:r>
              <a:rPr dirty="0" err="1"/>
              <a:t>collegiali</a:t>
            </a:r>
            <a:r>
              <a:rPr dirty="0"/>
              <a:t>, </a:t>
            </a:r>
            <a:r>
              <a:rPr dirty="0" err="1"/>
              <a:t>feste</a:t>
            </a:r>
            <a:r>
              <a:rPr dirty="0"/>
              <a:t>, </a:t>
            </a:r>
            <a:r>
              <a:rPr dirty="0" err="1"/>
              <a:t>laboratori</a:t>
            </a:r>
            <a:r>
              <a:rPr dirty="0"/>
              <a:t>), ma </a:t>
            </a:r>
            <a:r>
              <a:rPr dirty="0" err="1"/>
              <a:t>anche</a:t>
            </a:r>
            <a:r>
              <a:rPr dirty="0"/>
              <a:t> </a:t>
            </a:r>
            <a:r>
              <a:rPr i="1" dirty="0" err="1"/>
              <a:t>individuale</a:t>
            </a:r>
            <a:r>
              <a:rPr dirty="0"/>
              <a:t> (</a:t>
            </a:r>
            <a:r>
              <a:rPr dirty="0" err="1"/>
              <a:t>colloqui</a:t>
            </a:r>
            <a:r>
              <a:rPr dirty="0"/>
              <a:t> pre-</a:t>
            </a:r>
            <a:r>
              <a:rPr dirty="0" err="1"/>
              <a:t>inserimento</a:t>
            </a:r>
            <a:r>
              <a:rPr dirty="0"/>
              <a:t>, </a:t>
            </a:r>
            <a:r>
              <a:rPr dirty="0" err="1"/>
              <a:t>colloqui</a:t>
            </a:r>
            <a:r>
              <a:rPr dirty="0"/>
              <a:t> in </a:t>
            </a:r>
            <a:r>
              <a:rPr dirty="0" err="1"/>
              <a:t>itinere</a:t>
            </a:r>
            <a:r>
              <a:rPr dirty="0"/>
              <a:t> e </a:t>
            </a:r>
            <a:r>
              <a:rPr dirty="0" err="1"/>
              <a:t>colloqui</a:t>
            </a:r>
            <a:r>
              <a:rPr dirty="0"/>
              <a:t> </a:t>
            </a:r>
            <a:r>
              <a:rPr dirty="0" err="1"/>
              <a:t>quotidiani</a:t>
            </a:r>
            <a:r>
              <a:rPr dirty="0"/>
              <a:t> al </a:t>
            </a:r>
            <a:r>
              <a:rPr dirty="0" err="1"/>
              <a:t>momento</a:t>
            </a:r>
            <a:r>
              <a:rPr dirty="0"/>
              <a:t> </a:t>
            </a:r>
            <a:r>
              <a:rPr dirty="0" err="1"/>
              <a:t>dell’arrivo</a:t>
            </a:r>
            <a:r>
              <a:rPr dirty="0"/>
              <a:t> e </a:t>
            </a:r>
            <a:r>
              <a:rPr dirty="0" err="1"/>
              <a:t>dell’uscita</a:t>
            </a:r>
            <a:r>
              <a:rPr dirty="0"/>
              <a:t> del bambino a </a:t>
            </a:r>
            <a:r>
              <a:rPr dirty="0" err="1"/>
              <a:t>scuola</a:t>
            </a:r>
            <a:r>
              <a:rPr dirty="0"/>
              <a:t>) e, non da ultimo, </a:t>
            </a:r>
            <a:r>
              <a:rPr dirty="0" err="1"/>
              <a:t>dalla</a:t>
            </a:r>
            <a:r>
              <a:rPr dirty="0"/>
              <a:t> </a:t>
            </a:r>
            <a:r>
              <a:rPr i="1" dirty="0" err="1"/>
              <a:t>documentazione</a:t>
            </a:r>
            <a:r>
              <a:rPr i="1" dirty="0"/>
              <a:t> </a:t>
            </a:r>
            <a:r>
              <a:rPr dirty="0" err="1"/>
              <a:t>prodotta</a:t>
            </a:r>
            <a:r>
              <a:rPr dirty="0"/>
              <a:t> </a:t>
            </a:r>
            <a:r>
              <a:rPr dirty="0" err="1"/>
              <a:t>dalle</a:t>
            </a:r>
            <a:r>
              <a:rPr dirty="0"/>
              <a:t> </a:t>
            </a:r>
            <a:r>
              <a:rPr dirty="0" err="1"/>
              <a:t>stesse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I momenti di confronto e il consolidamento della relazione"/>
          <p:cNvSpPr>
            <a:spLocks noGrp="1"/>
          </p:cNvSpPr>
          <p:nvPr>
            <p:ph type="title" idx="4294967295"/>
          </p:nvPr>
        </p:nvSpPr>
        <p:spPr>
          <a:xfrm>
            <a:off x="1127125" y="0"/>
            <a:ext cx="10058400" cy="863600"/>
          </a:xfrm>
          <a:prstGeom prst="rect">
            <a:avLst/>
          </a:prstGeom>
        </p:spPr>
        <p:txBody>
          <a:bodyPr/>
          <a:lstStyle>
            <a:lvl1pPr marL="219075" indent="-219075" algn="ctr" defTabSz="438150">
              <a:lnSpc>
                <a:spcPct val="100000"/>
              </a:lnSpc>
              <a:spcBef>
                <a:spcPts val="500"/>
              </a:spcBef>
              <a:defRPr sz="31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I </a:t>
            </a:r>
            <a:r>
              <a:rPr dirty="0" err="1"/>
              <a:t>momenti</a:t>
            </a:r>
            <a:r>
              <a:rPr dirty="0"/>
              <a:t> di </a:t>
            </a:r>
            <a:r>
              <a:rPr dirty="0" err="1"/>
              <a:t>confronto</a:t>
            </a:r>
            <a:r>
              <a:rPr dirty="0"/>
              <a:t> e il </a:t>
            </a:r>
            <a:r>
              <a:rPr dirty="0" err="1"/>
              <a:t>consolidamento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endParaRPr dirty="0"/>
          </a:p>
        </p:txBody>
      </p:sp>
      <p:sp>
        <p:nvSpPr>
          <p:cNvPr id="181" name="La fiducia non esiste a prescindere, ma si costruisce in un cammino comune, attraverso il quale tutti gli attori se ne devono prendere cura.…"/>
          <p:cNvSpPr>
            <a:spLocks noGrp="1"/>
          </p:cNvSpPr>
          <p:nvPr>
            <p:ph type="body" idx="4294967295"/>
          </p:nvPr>
        </p:nvSpPr>
        <p:spPr>
          <a:xfrm>
            <a:off x="1100137" y="981075"/>
            <a:ext cx="10058401" cy="5135563"/>
          </a:xfrm>
          <a:prstGeom prst="rect">
            <a:avLst/>
          </a:prstGeom>
        </p:spPr>
        <p:txBody>
          <a:bodyPr/>
          <a:lstStyle/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fiducia non </a:t>
            </a:r>
            <a:r>
              <a:rPr dirty="0" err="1"/>
              <a:t>esiste</a:t>
            </a:r>
            <a:r>
              <a:rPr dirty="0"/>
              <a:t> a </a:t>
            </a:r>
            <a:r>
              <a:rPr dirty="0" err="1"/>
              <a:t>prescindere</a:t>
            </a:r>
            <a:r>
              <a:rPr dirty="0"/>
              <a:t>, ma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costruisce</a:t>
            </a:r>
            <a:r>
              <a:rPr dirty="0"/>
              <a:t> in un </a:t>
            </a:r>
            <a:r>
              <a:rPr dirty="0" err="1"/>
              <a:t>cammino</a:t>
            </a:r>
            <a:r>
              <a:rPr dirty="0"/>
              <a:t> </a:t>
            </a:r>
            <a:r>
              <a:rPr dirty="0" err="1"/>
              <a:t>comune</a:t>
            </a:r>
            <a:r>
              <a:rPr dirty="0"/>
              <a:t>, </a:t>
            </a:r>
            <a:r>
              <a:rPr dirty="0" err="1"/>
              <a:t>attraverso</a:t>
            </a:r>
            <a:r>
              <a:rPr dirty="0"/>
              <a:t> il quale tutti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attori</a:t>
            </a:r>
            <a:r>
              <a:rPr dirty="0"/>
              <a:t> se ne </a:t>
            </a:r>
            <a:r>
              <a:rPr dirty="0" err="1"/>
              <a:t>devono</a:t>
            </a:r>
            <a:r>
              <a:rPr dirty="0"/>
              <a:t> </a:t>
            </a:r>
            <a:r>
              <a:rPr dirty="0" err="1"/>
              <a:t>prendere</a:t>
            </a:r>
            <a:r>
              <a:rPr dirty="0"/>
              <a:t> </a:t>
            </a:r>
            <a:r>
              <a:rPr dirty="0" err="1"/>
              <a:t>cura</a:t>
            </a:r>
            <a:r>
              <a:rPr dirty="0"/>
              <a:t>. </a:t>
            </a:r>
            <a:endParaRPr lang="it-IT" dirty="0"/>
          </a:p>
          <a:p>
            <a:pPr marL="293687" lvl="1" indent="0" algn="just" defTabSz="350836">
              <a:spcBef>
                <a:spcPts val="400"/>
              </a:spcBef>
              <a:buSzPct val="60000"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477837" lvl="1" indent="-184150" algn="just" defTabSz="350836">
              <a:spcBef>
                <a:spcPts val="400"/>
              </a:spcBef>
              <a:buSzPct val="60000"/>
              <a:buChar char="–"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Incontrare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per </a:t>
            </a:r>
            <a:r>
              <a:rPr dirty="0" err="1"/>
              <a:t>conoscerli</a:t>
            </a:r>
            <a:r>
              <a:rPr dirty="0"/>
              <a:t> e </a:t>
            </a:r>
            <a:r>
              <a:rPr dirty="0" err="1"/>
              <a:t>farsi</a:t>
            </a:r>
            <a:r>
              <a:rPr dirty="0"/>
              <a:t> </a:t>
            </a:r>
            <a:r>
              <a:rPr dirty="0" err="1"/>
              <a:t>conoscere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un </a:t>
            </a:r>
            <a:r>
              <a:rPr dirty="0" err="1"/>
              <a:t>gesto</a:t>
            </a:r>
            <a:r>
              <a:rPr dirty="0"/>
              <a:t> </a:t>
            </a:r>
            <a:r>
              <a:rPr dirty="0" err="1"/>
              <a:t>imprescindibile</a:t>
            </a:r>
            <a:r>
              <a:rPr dirty="0"/>
              <a:t> per </a:t>
            </a:r>
            <a:r>
              <a:rPr dirty="0" err="1"/>
              <a:t>attivare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 e la </a:t>
            </a:r>
            <a:r>
              <a:rPr dirty="0" err="1"/>
              <a:t>continuità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 e </a:t>
            </a:r>
            <a:r>
              <a:rPr dirty="0" err="1"/>
              <a:t>famiglia</a:t>
            </a:r>
            <a:r>
              <a:rPr dirty="0"/>
              <a:t>: </a:t>
            </a:r>
            <a:r>
              <a:rPr dirty="0" err="1"/>
              <a:t>dagli</a:t>
            </a:r>
            <a:r>
              <a:rPr dirty="0"/>
              <a:t> </a:t>
            </a:r>
            <a:r>
              <a:rPr dirty="0" err="1">
                <a:solidFill>
                  <a:srgbClr val="00B050"/>
                </a:solidFill>
              </a:rPr>
              <a:t>sguardi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inizia</a:t>
            </a:r>
            <a:r>
              <a:rPr dirty="0"/>
              <a:t> a </a:t>
            </a:r>
            <a:r>
              <a:rPr dirty="0" err="1"/>
              <a:t>percepire</a:t>
            </a:r>
            <a:r>
              <a:rPr dirty="0"/>
              <a:t> il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riconoscimento</a:t>
            </a:r>
            <a:r>
              <a:rPr dirty="0"/>
              <a:t>, la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approvazione</a:t>
            </a:r>
            <a:r>
              <a:rPr dirty="0"/>
              <a:t>, la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partecipazione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vita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diventa</a:t>
            </a:r>
            <a:r>
              <a:rPr dirty="0"/>
              <a:t> un </a:t>
            </a:r>
            <a:r>
              <a:rPr dirty="0" err="1"/>
              <a:t>luogo</a:t>
            </a:r>
            <a:r>
              <a:rPr dirty="0"/>
              <a:t> di </a:t>
            </a:r>
            <a:r>
              <a:rPr dirty="0" err="1"/>
              <a:t>scoperte</a:t>
            </a:r>
            <a:r>
              <a:rPr dirty="0"/>
              <a:t> continue. </a:t>
            </a:r>
            <a:endParaRPr i="1" dirty="0"/>
          </a:p>
          <a:p>
            <a:pPr lvl="1" indent="293687" algn="just" defTabSz="350836">
              <a:spcBef>
                <a:spcPts val="400"/>
              </a:spcBef>
              <a:defRPr sz="24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1" dirty="0"/>
          </a:p>
          <a:p>
            <a:pPr lvl="1" indent="293687" algn="just" defTabSz="350836">
              <a:spcBef>
                <a:spcPts val="400"/>
              </a:spcBef>
              <a:defRPr sz="24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Parole </a:t>
            </a:r>
            <a:r>
              <a:rPr dirty="0" err="1"/>
              <a:t>chiave</a:t>
            </a:r>
            <a:r>
              <a:rPr i="0" dirty="0"/>
              <a:t>: </a:t>
            </a:r>
            <a:r>
              <a:rPr i="0" dirty="0" err="1"/>
              <a:t>incontro</a:t>
            </a:r>
            <a:r>
              <a:rPr i="0" dirty="0"/>
              <a:t>, </a:t>
            </a:r>
            <a:r>
              <a:rPr i="0" dirty="0" err="1"/>
              <a:t>conferme</a:t>
            </a:r>
            <a:r>
              <a:rPr i="0" dirty="0"/>
              <a:t>, fiducia, </a:t>
            </a:r>
            <a:r>
              <a:rPr i="0" dirty="0" err="1"/>
              <a:t>cura</a:t>
            </a:r>
            <a:r>
              <a:rPr i="0" dirty="0"/>
              <a:t>, </a:t>
            </a:r>
            <a:r>
              <a:rPr i="0" dirty="0" err="1"/>
              <a:t>costruzione</a:t>
            </a:r>
            <a:r>
              <a:rPr i="0" dirty="0"/>
              <a:t> del </a:t>
            </a:r>
            <a:r>
              <a:rPr i="0" dirty="0" err="1"/>
              <a:t>rapporto</a:t>
            </a:r>
            <a:r>
              <a:rPr i="0" dirty="0"/>
              <a:t>, </a:t>
            </a:r>
            <a:r>
              <a:rPr i="0" dirty="0" err="1"/>
              <a:t>apertura</a:t>
            </a:r>
            <a:r>
              <a:rPr i="0" dirty="0"/>
              <a:t> al </a:t>
            </a:r>
            <a:r>
              <a:rPr i="0" dirty="0" err="1"/>
              <a:t>dialogo</a:t>
            </a:r>
            <a:r>
              <a:rPr i="0" dirty="0"/>
              <a:t>, team </a:t>
            </a:r>
            <a:r>
              <a:rPr i="0" dirty="0" err="1"/>
              <a:t>educativo</a:t>
            </a:r>
            <a:r>
              <a:rPr i="0" dirty="0"/>
              <a:t>, </a:t>
            </a:r>
            <a:r>
              <a:rPr i="0" dirty="0" err="1"/>
              <a:t>cooperazione</a:t>
            </a:r>
            <a:r>
              <a:rPr i="0" dirty="0"/>
              <a:t>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Il dialogo come momento-cardine della relazione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941388"/>
          </a:xfrm>
          <a:prstGeom prst="rect">
            <a:avLst/>
          </a:prstGeom>
        </p:spPr>
        <p:txBody>
          <a:bodyPr/>
          <a:lstStyle/>
          <a:p>
            <a:pPr algn="ctr" defTabSz="822959">
              <a:defRPr sz="297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Il </a:t>
            </a:r>
            <a:r>
              <a:rPr dirty="0" err="1"/>
              <a:t>dialogo</a:t>
            </a:r>
            <a:r>
              <a:rPr dirty="0"/>
              <a:t> come </a:t>
            </a:r>
            <a:r>
              <a:rPr dirty="0" err="1"/>
              <a:t>momento-cardine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br>
              <a:rPr dirty="0"/>
            </a:br>
            <a:endParaRPr dirty="0"/>
          </a:p>
        </p:txBody>
      </p:sp>
      <p:sp>
        <p:nvSpPr>
          <p:cNvPr id="184" name="«In principio è la relazione» (M. Buber): promuovere la relazione significa alimentare l’incontro dialogico di diversi Tu, accogliendo i loro elementi di consenso e di dissenso. In tal modo, i tanti Tu si riconoscono, si svelano, narrando di sé e, dalla narrazione, si generano trasformazioni e cambiamenti.…"/>
          <p:cNvSpPr>
            <a:spLocks noGrp="1"/>
          </p:cNvSpPr>
          <p:nvPr>
            <p:ph type="body" idx="4294967295"/>
          </p:nvPr>
        </p:nvSpPr>
        <p:spPr>
          <a:xfrm>
            <a:off x="1127125" y="1700211"/>
            <a:ext cx="10058400" cy="4475164"/>
          </a:xfrm>
          <a:prstGeom prst="rect">
            <a:avLst/>
          </a:prstGeom>
        </p:spPr>
        <p:txBody>
          <a:bodyPr/>
          <a:lstStyle/>
          <a:p>
            <a:pPr marL="177085" indent="-177085" algn="just" defTabSz="335692">
              <a:lnSpc>
                <a:spcPct val="80000"/>
              </a:lnSpc>
              <a:spcBef>
                <a:spcPts val="300"/>
              </a:spcBef>
              <a:buSzPct val="60000"/>
              <a:buChar char="•"/>
              <a:defRPr sz="2328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«In principio </a:t>
            </a:r>
            <a:r>
              <a:rPr dirty="0" err="1"/>
              <a:t>è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» (M. Buber): </a:t>
            </a:r>
            <a:r>
              <a:rPr dirty="0" err="1"/>
              <a:t>promuovere</a:t>
            </a:r>
            <a:r>
              <a:rPr dirty="0"/>
              <a:t> la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significa</a:t>
            </a:r>
            <a:r>
              <a:rPr dirty="0"/>
              <a:t> </a:t>
            </a:r>
            <a:r>
              <a:rPr dirty="0" err="1"/>
              <a:t>alimentare</a:t>
            </a:r>
            <a:r>
              <a:rPr dirty="0"/>
              <a:t> </a:t>
            </a:r>
            <a:r>
              <a:rPr dirty="0" err="1"/>
              <a:t>l’incontro</a:t>
            </a:r>
            <a:r>
              <a:rPr dirty="0"/>
              <a:t> </a:t>
            </a:r>
            <a:r>
              <a:rPr dirty="0" err="1"/>
              <a:t>dialogico</a:t>
            </a:r>
            <a:r>
              <a:rPr dirty="0"/>
              <a:t> di </a:t>
            </a:r>
            <a:r>
              <a:rPr dirty="0" err="1"/>
              <a:t>diversi</a:t>
            </a:r>
            <a:r>
              <a:rPr dirty="0"/>
              <a:t> Tu, </a:t>
            </a:r>
            <a:r>
              <a:rPr dirty="0" err="1"/>
              <a:t>accogliendo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elementi</a:t>
            </a:r>
            <a:r>
              <a:rPr dirty="0"/>
              <a:t> di </a:t>
            </a:r>
            <a:r>
              <a:rPr dirty="0" err="1"/>
              <a:t>consenso</a:t>
            </a:r>
            <a:r>
              <a:rPr dirty="0"/>
              <a:t> e di </a:t>
            </a:r>
            <a:r>
              <a:rPr dirty="0" err="1"/>
              <a:t>dissenso</a:t>
            </a:r>
            <a:r>
              <a:rPr dirty="0"/>
              <a:t>. In </a:t>
            </a:r>
            <a:r>
              <a:rPr dirty="0" err="1"/>
              <a:t>tal</a:t>
            </a:r>
            <a:r>
              <a:rPr dirty="0"/>
              <a:t> modo, </a:t>
            </a:r>
            <a:r>
              <a:rPr dirty="0" err="1"/>
              <a:t>i</a:t>
            </a:r>
            <a:r>
              <a:rPr dirty="0"/>
              <a:t> tanti Tu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riconoscono</a:t>
            </a:r>
            <a:r>
              <a:rPr dirty="0"/>
              <a:t>,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svelano</a:t>
            </a:r>
            <a:r>
              <a:rPr dirty="0"/>
              <a:t>, </a:t>
            </a:r>
            <a:r>
              <a:rPr dirty="0" err="1"/>
              <a:t>narrando</a:t>
            </a:r>
            <a:r>
              <a:rPr dirty="0"/>
              <a:t> di </a:t>
            </a:r>
            <a:r>
              <a:rPr dirty="0" err="1"/>
              <a:t>sé</a:t>
            </a:r>
            <a:r>
              <a:rPr dirty="0"/>
              <a:t> e,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narrazione</a:t>
            </a:r>
            <a:r>
              <a:rPr dirty="0"/>
              <a:t>,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generano</a:t>
            </a:r>
            <a:r>
              <a:rPr dirty="0"/>
              <a:t> </a:t>
            </a:r>
            <a:r>
              <a:rPr dirty="0" err="1"/>
              <a:t>trasformazioni</a:t>
            </a:r>
            <a:r>
              <a:rPr dirty="0"/>
              <a:t> e </a:t>
            </a:r>
            <a:r>
              <a:rPr dirty="0" err="1"/>
              <a:t>cambiamenti</a:t>
            </a:r>
            <a:r>
              <a:rPr dirty="0"/>
              <a:t>.</a:t>
            </a:r>
          </a:p>
          <a:p>
            <a:pPr marL="177085" indent="-177085" algn="just" defTabSz="335692">
              <a:lnSpc>
                <a:spcPct val="80000"/>
              </a:lnSpc>
              <a:spcBef>
                <a:spcPts val="300"/>
              </a:spcBef>
              <a:buSzPct val="60000"/>
              <a:buChar char="•"/>
              <a:defRPr sz="2328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L’essere</a:t>
            </a:r>
            <a:r>
              <a:rPr dirty="0"/>
              <a:t> in </a:t>
            </a:r>
            <a:r>
              <a:rPr dirty="0" err="1"/>
              <a:t>consenso</a:t>
            </a:r>
            <a:r>
              <a:rPr dirty="0"/>
              <a:t> e </a:t>
            </a:r>
            <a:r>
              <a:rPr dirty="0" err="1"/>
              <a:t>l’essere</a:t>
            </a:r>
            <a:r>
              <a:rPr dirty="0"/>
              <a:t> in </a:t>
            </a:r>
            <a:r>
              <a:rPr dirty="0" err="1"/>
              <a:t>dissenso</a:t>
            </a:r>
            <a:r>
              <a:rPr dirty="0"/>
              <a:t> </a:t>
            </a:r>
            <a:r>
              <a:rPr dirty="0" err="1"/>
              <a:t>divengono</a:t>
            </a:r>
            <a:r>
              <a:rPr dirty="0"/>
              <a:t> </a:t>
            </a:r>
            <a:r>
              <a:rPr dirty="0" err="1"/>
              <a:t>un’occasione</a:t>
            </a:r>
            <a:r>
              <a:rPr dirty="0"/>
              <a:t>,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possibilità</a:t>
            </a:r>
            <a:r>
              <a:rPr dirty="0"/>
              <a:t> </a:t>
            </a:r>
            <a:r>
              <a:rPr dirty="0" err="1"/>
              <a:t>trasformativa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apportare</a:t>
            </a:r>
            <a:r>
              <a:rPr dirty="0"/>
              <a:t> da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parte</a:t>
            </a:r>
            <a:r>
              <a:rPr dirty="0"/>
              <a:t>, </a:t>
            </a:r>
            <a:r>
              <a:rPr dirty="0" err="1"/>
              <a:t>risorse</a:t>
            </a:r>
            <a:r>
              <a:rPr dirty="0"/>
              <a:t> e </a:t>
            </a:r>
            <a:r>
              <a:rPr dirty="0" err="1"/>
              <a:t>criticità</a:t>
            </a:r>
            <a:r>
              <a:rPr dirty="0"/>
              <a:t>, </a:t>
            </a:r>
            <a:r>
              <a:rPr dirty="0" err="1"/>
              <a:t>mediante</a:t>
            </a:r>
            <a:r>
              <a:rPr dirty="0"/>
              <a:t> il </a:t>
            </a:r>
            <a:r>
              <a:rPr dirty="0" err="1"/>
              <a:t>confronto</a:t>
            </a:r>
            <a:r>
              <a:rPr dirty="0"/>
              <a:t> e </a:t>
            </a:r>
            <a:r>
              <a:rPr dirty="0" err="1"/>
              <a:t>l’incontro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differenze</a:t>
            </a:r>
            <a:r>
              <a:rPr dirty="0"/>
              <a:t> e, </a:t>
            </a:r>
            <a:r>
              <a:rPr dirty="0" err="1"/>
              <a:t>dall’altra</a:t>
            </a:r>
            <a:r>
              <a:rPr dirty="0"/>
              <a:t>, la </a:t>
            </a:r>
            <a:r>
              <a:rPr dirty="0" err="1"/>
              <a:t>ri-fondazione</a:t>
            </a:r>
            <a:r>
              <a:rPr dirty="0"/>
              <a:t> continua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autentica</a:t>
            </a:r>
            <a:r>
              <a:rPr dirty="0"/>
              <a:t>, </a:t>
            </a:r>
            <a:r>
              <a:rPr dirty="0" err="1"/>
              <a:t>basata</a:t>
            </a:r>
            <a:r>
              <a:rPr dirty="0"/>
              <a:t> </a:t>
            </a:r>
            <a:r>
              <a:rPr dirty="0" err="1"/>
              <a:t>sul</a:t>
            </a:r>
            <a:r>
              <a:rPr dirty="0"/>
              <a:t> </a:t>
            </a:r>
            <a:r>
              <a:rPr dirty="0" err="1"/>
              <a:t>movimento</a:t>
            </a:r>
            <a:r>
              <a:rPr dirty="0"/>
              <a:t> </a:t>
            </a:r>
            <a:r>
              <a:rPr dirty="0" err="1"/>
              <a:t>dialogico</a:t>
            </a:r>
            <a:r>
              <a:rPr dirty="0"/>
              <a:t> del </a:t>
            </a:r>
            <a:r>
              <a:rPr dirty="0" err="1"/>
              <a:t>ri-volgersi</a:t>
            </a:r>
            <a:r>
              <a:rPr dirty="0"/>
              <a:t>: «</a:t>
            </a:r>
            <a:r>
              <a:rPr dirty="0" err="1"/>
              <a:t>quando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guarda</a:t>
            </a:r>
            <a:r>
              <a:rPr dirty="0"/>
              <a:t> </a:t>
            </a:r>
            <a:r>
              <a:rPr dirty="0" err="1"/>
              <a:t>qualcuno</a:t>
            </a:r>
            <a:r>
              <a:rPr dirty="0"/>
              <a:t>,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rivolge</a:t>
            </a:r>
            <a:r>
              <a:rPr dirty="0"/>
              <a:t> la </a:t>
            </a:r>
            <a:r>
              <a:rPr dirty="0" err="1"/>
              <a:t>parola</a:t>
            </a:r>
            <a:r>
              <a:rPr dirty="0"/>
              <a:t>, ci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volge</a:t>
            </a:r>
            <a:r>
              <a:rPr dirty="0"/>
              <a:t> proprio a </a:t>
            </a:r>
            <a:r>
              <a:rPr dirty="0" err="1"/>
              <a:t>lui</a:t>
            </a:r>
            <a:r>
              <a:rPr dirty="0"/>
              <a:t>, </a:t>
            </a:r>
            <a:r>
              <a:rPr dirty="0" err="1"/>
              <a:t>naturalmente</a:t>
            </a:r>
            <a:r>
              <a:rPr dirty="0"/>
              <a:t> ci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volge</a:t>
            </a:r>
            <a:r>
              <a:rPr dirty="0"/>
              <a:t> a </a:t>
            </a:r>
            <a:r>
              <a:rPr dirty="0" err="1"/>
              <a:t>lui</a:t>
            </a:r>
            <a:r>
              <a:rPr dirty="0"/>
              <a:t> </a:t>
            </a:r>
            <a:r>
              <a:rPr dirty="0" err="1"/>
              <a:t>fisicamente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misura</a:t>
            </a:r>
            <a:r>
              <a:rPr dirty="0"/>
              <a:t> </a:t>
            </a:r>
            <a:r>
              <a:rPr dirty="0" err="1"/>
              <a:t>necessaria</a:t>
            </a:r>
            <a:r>
              <a:rPr dirty="0"/>
              <a:t>, </a:t>
            </a:r>
            <a:r>
              <a:rPr dirty="0" err="1"/>
              <a:t>spiritualmente</a:t>
            </a:r>
            <a:r>
              <a:rPr dirty="0"/>
              <a:t>, dal </a:t>
            </a:r>
            <a:r>
              <a:rPr dirty="0" err="1"/>
              <a:t>momento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a </a:t>
            </a:r>
            <a:r>
              <a:rPr dirty="0" err="1"/>
              <a:t>lui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rivolge</a:t>
            </a:r>
            <a:r>
              <a:rPr dirty="0"/>
              <a:t> </a:t>
            </a:r>
            <a:r>
              <a:rPr dirty="0" err="1"/>
              <a:t>attenzione</a:t>
            </a:r>
            <a:r>
              <a:rPr dirty="0"/>
              <a:t>»[1].</a:t>
            </a:r>
          </a:p>
          <a:p>
            <a:pPr marL="265627" indent="-265627" algn="just" defTabSz="335692">
              <a:lnSpc>
                <a:spcPct val="80000"/>
              </a:lnSpc>
              <a:spcBef>
                <a:spcPts val="300"/>
              </a:spcBef>
              <a:buSzPct val="60000"/>
              <a:buChar char="•"/>
              <a:defRPr sz="2328" b="1">
                <a:latin typeface="Times New Roman"/>
                <a:ea typeface="Times New Roman"/>
                <a:cs typeface="Times New Roman"/>
                <a:sym typeface="Times New Roman"/>
              </a:defRPr>
            </a:pPr>
            <a:br>
              <a:rPr dirty="0"/>
            </a:br>
            <a:r>
              <a:rPr sz="1552" b="0" dirty="0"/>
              <a:t>[1] M. Buber, </a:t>
            </a:r>
            <a:r>
              <a:rPr sz="1552" b="0" i="1" dirty="0"/>
              <a:t>Il principio </a:t>
            </a:r>
            <a:r>
              <a:rPr sz="1552" b="0" i="1" dirty="0" err="1"/>
              <a:t>dialogico</a:t>
            </a:r>
            <a:r>
              <a:rPr sz="1552" b="0" i="1" dirty="0"/>
              <a:t> ed </a:t>
            </a:r>
            <a:r>
              <a:rPr sz="1552" b="0" i="1" dirty="0" err="1"/>
              <a:t>altri</a:t>
            </a:r>
            <a:r>
              <a:rPr sz="1552" b="0" i="1" dirty="0"/>
              <a:t> </a:t>
            </a:r>
            <a:r>
              <a:rPr sz="1552" b="0" i="1" dirty="0" err="1"/>
              <a:t>saggi</a:t>
            </a:r>
            <a:r>
              <a:rPr sz="1552" b="0" dirty="0"/>
              <a:t>, tr. it., San Paolo, Cinisello Balsamo (MI), 1993, p. 208.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er un accompagnamento permanente delle famiglie"/>
          <p:cNvSpPr>
            <a:spLocks noGrp="1"/>
          </p:cNvSpPr>
          <p:nvPr>
            <p:ph type="title" idx="4294967295"/>
          </p:nvPr>
        </p:nvSpPr>
        <p:spPr>
          <a:xfrm>
            <a:off x="1096962" y="449261"/>
            <a:ext cx="10058401" cy="665165"/>
          </a:xfrm>
          <a:prstGeom prst="rect">
            <a:avLst/>
          </a:prstGeom>
        </p:spPr>
        <p:txBody>
          <a:bodyPr/>
          <a:lstStyle>
            <a:lvl1pPr algn="ctr">
              <a:defRPr sz="29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Per un </a:t>
            </a:r>
            <a:r>
              <a:rPr dirty="0" err="1"/>
              <a:t>accompagnamento</a:t>
            </a:r>
            <a:r>
              <a:rPr dirty="0"/>
              <a:t> </a:t>
            </a:r>
            <a:r>
              <a:rPr dirty="0" err="1"/>
              <a:t>permanente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famiglie</a:t>
            </a:r>
            <a:endParaRPr dirty="0"/>
          </a:p>
        </p:txBody>
      </p:sp>
      <p:sp>
        <p:nvSpPr>
          <p:cNvPr id="187" name="I sistemi relazionali delle famiglie si confrontano e si integrano con quelli delle insegnanti, affinché si risponda ai bisogni e alle attese sempre più complesse e plurali dell’educazione. In una prospettiva sistemica, le relazioni con i genitori trovano spazi sempre nuovi per una partecipazione e una cooperazione basata non solo sulla dimensione gestionale, ma anche e soprattutto sulla dimensione educativa.…"/>
          <p:cNvSpPr>
            <a:spLocks noGrp="1"/>
          </p:cNvSpPr>
          <p:nvPr>
            <p:ph type="body" idx="4294967295"/>
          </p:nvPr>
        </p:nvSpPr>
        <p:spPr>
          <a:xfrm>
            <a:off x="1147762" y="1398587"/>
            <a:ext cx="10058401" cy="48720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 </a:t>
            </a:r>
            <a:r>
              <a:rPr dirty="0" err="1"/>
              <a:t>sistemi</a:t>
            </a:r>
            <a:r>
              <a:rPr dirty="0"/>
              <a:t> </a:t>
            </a:r>
            <a:r>
              <a:rPr dirty="0" err="1"/>
              <a:t>relazionali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confrontano</a:t>
            </a:r>
            <a:r>
              <a:rPr dirty="0"/>
              <a:t> 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integrano</a:t>
            </a:r>
            <a:r>
              <a:rPr dirty="0"/>
              <a:t> con </a:t>
            </a:r>
            <a:r>
              <a:rPr dirty="0" err="1"/>
              <a:t>quelli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, </a:t>
            </a:r>
            <a:r>
              <a:rPr dirty="0" err="1"/>
              <a:t>affinché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risponda</a:t>
            </a:r>
            <a:r>
              <a:rPr dirty="0"/>
              <a:t> ai </a:t>
            </a:r>
            <a:r>
              <a:rPr dirty="0" err="1"/>
              <a:t>bisogni</a:t>
            </a:r>
            <a:r>
              <a:rPr dirty="0"/>
              <a:t> e alle </a:t>
            </a:r>
            <a:r>
              <a:rPr dirty="0" err="1"/>
              <a:t>attese</a:t>
            </a:r>
            <a:r>
              <a:rPr dirty="0"/>
              <a:t> sempre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complesse</a:t>
            </a:r>
            <a:r>
              <a:rPr dirty="0"/>
              <a:t> e </a:t>
            </a:r>
            <a:r>
              <a:rPr dirty="0" err="1"/>
              <a:t>plurali</a:t>
            </a:r>
            <a:r>
              <a:rPr dirty="0"/>
              <a:t> </a:t>
            </a:r>
            <a:r>
              <a:rPr dirty="0" err="1"/>
              <a:t>dell’educazione</a:t>
            </a:r>
            <a:r>
              <a:rPr dirty="0"/>
              <a:t>. In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</a:t>
            </a:r>
            <a:r>
              <a:rPr dirty="0" err="1"/>
              <a:t>sistemica</a:t>
            </a:r>
            <a:r>
              <a:rPr dirty="0"/>
              <a:t>, le </a:t>
            </a:r>
            <a:r>
              <a:rPr dirty="0" err="1"/>
              <a:t>relazioni</a:t>
            </a:r>
            <a:r>
              <a:rPr dirty="0"/>
              <a:t> con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</a:t>
            </a:r>
            <a:r>
              <a:rPr dirty="0" err="1"/>
              <a:t>trovano</a:t>
            </a:r>
            <a:r>
              <a:rPr dirty="0"/>
              <a:t> </a:t>
            </a:r>
            <a:r>
              <a:rPr dirty="0" err="1"/>
              <a:t>spazi</a:t>
            </a:r>
            <a:r>
              <a:rPr dirty="0"/>
              <a:t> sempre </a:t>
            </a:r>
            <a:r>
              <a:rPr dirty="0" err="1"/>
              <a:t>nuovi</a:t>
            </a:r>
            <a:r>
              <a:rPr dirty="0"/>
              <a:t> per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partecipazione</a:t>
            </a:r>
            <a:r>
              <a:rPr dirty="0"/>
              <a:t> 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cooperazione</a:t>
            </a:r>
            <a:r>
              <a:rPr dirty="0"/>
              <a:t> </a:t>
            </a:r>
            <a:r>
              <a:rPr dirty="0" err="1"/>
              <a:t>basata</a:t>
            </a:r>
            <a:r>
              <a:rPr dirty="0"/>
              <a:t> non solo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dimensione</a:t>
            </a:r>
            <a:r>
              <a:rPr dirty="0"/>
              <a:t> </a:t>
            </a:r>
            <a:r>
              <a:rPr dirty="0" err="1"/>
              <a:t>gestionale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e </a:t>
            </a:r>
            <a:r>
              <a:rPr dirty="0" err="1"/>
              <a:t>soprattutto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dimensione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.</a:t>
            </a:r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Alla</a:t>
            </a:r>
            <a:r>
              <a:rPr dirty="0"/>
              <a:t> luce d</a:t>
            </a:r>
            <a:r>
              <a:rPr lang="it-IT" dirty="0"/>
              <a:t>i alcune ricerche</a:t>
            </a:r>
            <a:r>
              <a:rPr dirty="0"/>
              <a:t>, emerge </a:t>
            </a:r>
            <a:r>
              <a:rPr dirty="0" err="1"/>
              <a:t>che</a:t>
            </a:r>
            <a:r>
              <a:rPr dirty="0"/>
              <a:t> sempre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spesso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</a:t>
            </a:r>
            <a:r>
              <a:rPr lang="it-IT" dirty="0"/>
              <a:t>hanno bisogno di </a:t>
            </a:r>
            <a:r>
              <a:rPr dirty="0" err="1"/>
              <a:t>assum</a:t>
            </a:r>
            <a:r>
              <a:rPr lang="it-IT" dirty="0"/>
              <a:t>ere</a:t>
            </a:r>
            <a:r>
              <a:rPr dirty="0"/>
              <a:t> come punto di </a:t>
            </a:r>
            <a:r>
              <a:rPr dirty="0" err="1"/>
              <a:t>riferimento</a:t>
            </a:r>
            <a:r>
              <a:rPr dirty="0"/>
              <a:t> il team </a:t>
            </a:r>
            <a:r>
              <a:rPr dirty="0" err="1"/>
              <a:t>educativo</a:t>
            </a:r>
            <a:r>
              <a:rPr dirty="0"/>
              <a:t>, «</a:t>
            </a:r>
            <a:r>
              <a:rPr dirty="0" err="1"/>
              <a:t>cercando</a:t>
            </a:r>
            <a:r>
              <a:rPr dirty="0"/>
              <a:t> in </a:t>
            </a:r>
            <a:r>
              <a:rPr dirty="0" err="1"/>
              <a:t>esso</a:t>
            </a:r>
            <a:r>
              <a:rPr dirty="0"/>
              <a:t> un </a:t>
            </a:r>
            <a:r>
              <a:rPr dirty="0" err="1"/>
              <a:t>aiuto</a:t>
            </a:r>
            <a:r>
              <a:rPr dirty="0"/>
              <a:t> e un </a:t>
            </a:r>
            <a:r>
              <a:rPr dirty="0" err="1"/>
              <a:t>supporto</a:t>
            </a:r>
            <a:r>
              <a:rPr dirty="0"/>
              <a:t> </a:t>
            </a:r>
            <a:r>
              <a:rPr dirty="0" err="1"/>
              <a:t>emotivo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li </a:t>
            </a:r>
            <a:r>
              <a:rPr dirty="0" err="1"/>
              <a:t>accompagni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percorso</a:t>
            </a:r>
            <a:r>
              <a:rPr dirty="0"/>
              <a:t> </a:t>
            </a:r>
            <a:r>
              <a:rPr dirty="0" err="1"/>
              <a:t>educativo</a:t>
            </a:r>
            <a:r>
              <a:rPr dirty="0"/>
              <a:t> </a:t>
            </a:r>
            <a:r>
              <a:rPr dirty="0" err="1"/>
              <a:t>intrapreso</a:t>
            </a:r>
            <a:r>
              <a:rPr dirty="0"/>
              <a:t> con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figli</a:t>
            </a:r>
            <a:r>
              <a:rPr dirty="0"/>
              <a:t>». </a:t>
            </a:r>
            <a:endParaRPr lang="it-IT"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it-IT"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7961" indent="-207961" algn="just" defTabSz="304800">
              <a:spcBef>
                <a:spcPts val="4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allora</a:t>
            </a:r>
            <a:r>
              <a:rPr dirty="0"/>
              <a:t> </a:t>
            </a:r>
            <a:r>
              <a:rPr dirty="0" err="1"/>
              <a:t>fondamentale</a:t>
            </a:r>
            <a:r>
              <a:rPr dirty="0"/>
              <a:t>, per il </a:t>
            </a:r>
            <a:r>
              <a:rPr dirty="0" err="1"/>
              <a:t>personale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, </a:t>
            </a:r>
            <a:r>
              <a:rPr dirty="0" err="1"/>
              <a:t>acquisisca</a:t>
            </a:r>
            <a:r>
              <a:rPr dirty="0"/>
              <a:t> </a:t>
            </a:r>
            <a:r>
              <a:rPr dirty="0" err="1"/>
              <a:t>rinnovate</a:t>
            </a:r>
            <a:r>
              <a:rPr dirty="0"/>
              <a:t> </a:t>
            </a:r>
            <a:r>
              <a:rPr dirty="0" err="1"/>
              <a:t>competenze</a:t>
            </a:r>
            <a:r>
              <a:rPr dirty="0"/>
              <a:t> </a:t>
            </a:r>
            <a:r>
              <a:rPr lang="it-IT" dirty="0"/>
              <a:t>riflessive/</a:t>
            </a:r>
            <a:r>
              <a:rPr dirty="0" err="1"/>
              <a:t>relazionali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permettano</a:t>
            </a:r>
            <a:r>
              <a:rPr dirty="0"/>
              <a:t> di </a:t>
            </a:r>
            <a:r>
              <a:rPr dirty="0" err="1"/>
              <a:t>assumere</a:t>
            </a:r>
            <a:r>
              <a:rPr dirty="0"/>
              <a:t> un </a:t>
            </a:r>
            <a:r>
              <a:rPr dirty="0" err="1"/>
              <a:t>atteggiamento</a:t>
            </a:r>
            <a:r>
              <a:rPr dirty="0"/>
              <a:t> </a:t>
            </a:r>
            <a:r>
              <a:rPr dirty="0" err="1"/>
              <a:t>basato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accoglienza</a:t>
            </a:r>
            <a:r>
              <a:rPr dirty="0"/>
              <a:t>, </a:t>
            </a:r>
            <a:r>
              <a:rPr dirty="0" err="1"/>
              <a:t>decentramento</a:t>
            </a:r>
            <a:r>
              <a:rPr dirty="0"/>
              <a:t> e </a:t>
            </a:r>
            <a:r>
              <a:rPr dirty="0" err="1"/>
              <a:t>ascolto</a:t>
            </a:r>
            <a:r>
              <a:rPr dirty="0"/>
              <a:t>, </a:t>
            </a:r>
            <a:r>
              <a:rPr dirty="0" err="1"/>
              <a:t>fondato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sentita</a:t>
            </a:r>
            <a:r>
              <a:rPr dirty="0"/>
              <a:t> </a:t>
            </a:r>
            <a:r>
              <a:rPr dirty="0" err="1"/>
              <a:t>condivisione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responsabilità</a:t>
            </a:r>
            <a:r>
              <a:rPr dirty="0"/>
              <a:t> educative</a:t>
            </a:r>
            <a:r>
              <a:rPr lang="it-IT" dirty="0"/>
              <a:t>,</a:t>
            </a:r>
            <a:r>
              <a:rPr dirty="0"/>
              <a:t> orientate secondo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di </a:t>
            </a:r>
            <a:r>
              <a:rPr dirty="0" err="1"/>
              <a:t>progettazione</a:t>
            </a:r>
            <a:r>
              <a:rPr dirty="0"/>
              <a:t> </a:t>
            </a:r>
            <a:r>
              <a:rPr dirty="0" err="1"/>
              <a:t>partecipata</a:t>
            </a:r>
            <a:r>
              <a:rPr sz="1600" dirty="0"/>
              <a:t>.</a:t>
            </a:r>
          </a:p>
          <a:p>
            <a:pPr marL="0" indent="0" defTabSz="304800">
              <a:spcBef>
                <a:spcPts val="400"/>
              </a:spcBef>
              <a:buNone/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br>
              <a:rPr dirty="0"/>
            </a:br>
            <a:endParaRPr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e parole – chiave  della relazione tra insegnanti e genitori"/>
          <p:cNvSpPr>
            <a:spLocks noGrp="1"/>
          </p:cNvSpPr>
          <p:nvPr>
            <p:ph type="title" idx="4294967295"/>
          </p:nvPr>
        </p:nvSpPr>
        <p:spPr>
          <a:xfrm>
            <a:off x="-275422" y="758824"/>
            <a:ext cx="11430785" cy="79851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1053388" indent="-1053388" algn="ctr" defTabSz="702259">
              <a:defRPr sz="2592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Le parole – </a:t>
            </a:r>
            <a:r>
              <a:rPr dirty="0" err="1"/>
              <a:t>chiave</a:t>
            </a:r>
            <a:r>
              <a:rPr dirty="0"/>
              <a:t> </a:t>
            </a:r>
            <a:br>
              <a:rPr dirty="0"/>
            </a:b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e </a:t>
            </a:r>
            <a:r>
              <a:rPr dirty="0" err="1"/>
              <a:t>genitori</a:t>
            </a:r>
            <a:endParaRPr dirty="0"/>
          </a:p>
        </p:txBody>
      </p:sp>
      <p:sp>
        <p:nvSpPr>
          <p:cNvPr id="190" name="Corpo"/>
          <p:cNvSpPr>
            <a:spLocks noGrp="1"/>
          </p:cNvSpPr>
          <p:nvPr>
            <p:ph type="body" idx="4294967295"/>
          </p:nvPr>
        </p:nvSpPr>
        <p:spPr>
          <a:xfrm>
            <a:off x="1100137" y="1700211"/>
            <a:ext cx="10058401" cy="38989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pSp>
        <p:nvGrpSpPr>
          <p:cNvPr id="201" name="Raggruppa"/>
          <p:cNvGrpSpPr/>
          <p:nvPr/>
        </p:nvGrpSpPr>
        <p:grpSpPr>
          <a:xfrm>
            <a:off x="1466050" y="2005011"/>
            <a:ext cx="9147239" cy="3606802"/>
            <a:chOff x="0" y="0"/>
            <a:chExt cx="9147237" cy="3606801"/>
          </a:xfrm>
        </p:grpSpPr>
        <p:sp>
          <p:nvSpPr>
            <p:cNvPr id="191" name="Ovale"/>
            <p:cNvSpPr/>
            <p:nvPr/>
          </p:nvSpPr>
          <p:spPr>
            <a:xfrm>
              <a:off x="2976307" y="465137"/>
              <a:ext cx="3448529" cy="1701803"/>
            </a:xfrm>
            <a:prstGeom prst="ellipse">
              <a:avLst/>
            </a:prstGeom>
            <a:solidFill>
              <a:srgbClr val="99CC00">
                <a:alpha val="50000"/>
              </a:srgbClr>
            </a:solidFill>
            <a:ln w="4699" cap="flat">
              <a:solidFill>
                <a:srgbClr val="99CC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2" name="ACCOGLIENZA"/>
            <p:cNvSpPr/>
            <p:nvPr/>
          </p:nvSpPr>
          <p:spPr>
            <a:xfrm>
              <a:off x="4214375" y="0"/>
              <a:ext cx="972394" cy="165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r>
                <a:t>ACCOGLIENZA</a:t>
              </a:r>
            </a:p>
          </p:txBody>
        </p:sp>
        <p:sp>
          <p:nvSpPr>
            <p:cNvPr id="193" name="Ovale"/>
            <p:cNvSpPr/>
            <p:nvPr/>
          </p:nvSpPr>
          <p:spPr>
            <a:xfrm>
              <a:off x="4224468" y="911225"/>
              <a:ext cx="3448529" cy="1701801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99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4" name="ASCOLTO…"/>
            <p:cNvSpPr/>
            <p:nvPr/>
          </p:nvSpPr>
          <p:spPr>
            <a:xfrm>
              <a:off x="8495630" y="1069975"/>
              <a:ext cx="651608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ASCOLTO</a:t>
              </a:r>
            </a:p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ATTIVO</a:t>
              </a:r>
            </a:p>
          </p:txBody>
        </p:sp>
        <p:sp>
          <p:nvSpPr>
            <p:cNvPr id="195" name="Ovale"/>
            <p:cNvSpPr/>
            <p:nvPr/>
          </p:nvSpPr>
          <p:spPr>
            <a:xfrm>
              <a:off x="3748366" y="1635125"/>
              <a:ext cx="3448529" cy="1701801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4699" cap="flat">
              <a:solidFill>
                <a:srgbClr val="FF99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6" name="CORRESPONSABILITÁ"/>
            <p:cNvSpPr/>
            <p:nvPr/>
          </p:nvSpPr>
          <p:spPr>
            <a:xfrm>
              <a:off x="6884034" y="3441701"/>
              <a:ext cx="1417080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r>
                <a:t>CORRESPONSABILITÁ</a:t>
              </a:r>
            </a:p>
          </p:txBody>
        </p:sp>
        <p:sp>
          <p:nvSpPr>
            <p:cNvPr id="197" name="Ovale"/>
            <p:cNvSpPr/>
            <p:nvPr/>
          </p:nvSpPr>
          <p:spPr>
            <a:xfrm>
              <a:off x="2207466" y="1635125"/>
              <a:ext cx="3448529" cy="1701801"/>
            </a:xfrm>
            <a:prstGeom prst="ellipse">
              <a:avLst/>
            </a:prstGeom>
            <a:solidFill>
              <a:srgbClr val="FF00FF">
                <a:alpha val="50000"/>
              </a:srgbClr>
            </a:solidFill>
            <a:ln w="4699" cap="flat">
              <a:solidFill>
                <a:srgbClr val="FF00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198" name="PARTECIPAZIONE"/>
            <p:cNvSpPr/>
            <p:nvPr/>
          </p:nvSpPr>
          <p:spPr>
            <a:xfrm>
              <a:off x="1238687" y="3441701"/>
              <a:ext cx="1139764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r>
                <a:t>PARTECIPAZIONE</a:t>
              </a:r>
            </a:p>
          </p:txBody>
        </p:sp>
        <p:sp>
          <p:nvSpPr>
            <p:cNvPr id="199" name="Ovale"/>
            <p:cNvSpPr/>
            <p:nvPr/>
          </p:nvSpPr>
          <p:spPr>
            <a:xfrm>
              <a:off x="1731363" y="912812"/>
              <a:ext cx="3448529" cy="1701803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 cap="flat">
              <a:solidFill>
                <a:srgbClr val="0000F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mic Sans MS"/>
                  <a:ea typeface="Comic Sans MS"/>
                  <a:cs typeface="Comic Sans MS"/>
                  <a:sym typeface="Comic Sans MS"/>
                </a:defRPr>
              </a:pPr>
              <a:endParaRPr/>
            </a:p>
          </p:txBody>
        </p:sp>
        <p:sp>
          <p:nvSpPr>
            <p:cNvPr id="200" name="PROGETTUALITÁ…"/>
            <p:cNvSpPr/>
            <p:nvPr/>
          </p:nvSpPr>
          <p:spPr>
            <a:xfrm>
              <a:off x="0" y="1069975"/>
              <a:ext cx="1159421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PROGETTUALITÁ</a:t>
              </a:r>
            </a:p>
            <a:p>
              <a:pPr algn="ctr" defTabSz="914400">
                <a:defRPr sz="1000" b="1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CONDIVISA</a:t>
              </a:r>
            </a:p>
          </p:txBody>
        </p:sp>
      </p:grp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OOPERAZIONE"/>
          <p:cNvSpPr>
            <a:spLocks noGrp="1"/>
          </p:cNvSpPr>
          <p:nvPr>
            <p:ph type="title" idx="4294967295"/>
          </p:nvPr>
        </p:nvSpPr>
        <p:spPr>
          <a:xfrm>
            <a:off x="550842" y="132203"/>
            <a:ext cx="11237205" cy="914399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algn="ctr"/>
            <a:r>
              <a:rPr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it-IT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-PROGETTARE </a:t>
            </a:r>
            <a:r>
              <a:rPr lang="it-IT" sz="4000" dirty="0"/>
              <a:t> 🔁</a:t>
            </a:r>
            <a:r>
              <a:rPr lang="it-IT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RELAZIONI AUTENTICHE</a:t>
            </a:r>
            <a:endParaRPr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PATTO EDUCATIVO DI CORRESPONSABILITÀ…"/>
          <p:cNvSpPr>
            <a:spLocks noGrp="1"/>
          </p:cNvSpPr>
          <p:nvPr>
            <p:ph type="body" idx="4294967295"/>
          </p:nvPr>
        </p:nvSpPr>
        <p:spPr>
          <a:xfrm>
            <a:off x="2416968" y="1200839"/>
            <a:ext cx="7358064" cy="4759728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PATTO EDUCATIVO DI CORRESPONSABILITÀ</a:t>
            </a:r>
            <a:endParaRPr lang="it-IT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APPROCCIO, ATTEGGIAMENTO, ATMOSFERA E AZIONI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 &lt; Christenson e Sheridan)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Riflessione su </a:t>
            </a: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RELAZIONI INTERPERSONALI, CRESCITA PERSONALE,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254487">
              <a:spcBef>
                <a:spcPts val="0"/>
              </a:spcBef>
              <a:buNone/>
              <a:defRPr sz="3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MANTENIMENTO DEL SISTEMA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APPROCCIO, ATTEGGIAMENTO, ATMOSFERA E AZIONI (&lt; Christenson e Sheridan)"/>
          <p:cNvSpPr>
            <a:spLocks noGrp="1"/>
          </p:cNvSpPr>
          <p:nvPr>
            <p:ph type="title"/>
          </p:nvPr>
        </p:nvSpPr>
        <p:spPr>
          <a:xfrm>
            <a:off x="2193727" y="312540"/>
            <a:ext cx="7804547" cy="990079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pPr algn="ctr"/>
            <a:r>
              <a:rPr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APPROCCIO, ATTEGGIAMENTO, ATMOSFERA E AZIONI </a:t>
            </a:r>
            <a:br>
              <a:rPr lang="it-IT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(&lt; Christenson e Sheridan)</a:t>
            </a:r>
          </a:p>
        </p:txBody>
      </p:sp>
      <p:sp>
        <p:nvSpPr>
          <p:cNvPr id="121" name="Approccio: quadro di riferimento per l’interazione tra scuola e famiglia (macrosistema &lt; repertorio culturale di sistemi di credenze, valore attribuito nella società alla scuola).…"/>
          <p:cNvSpPr>
            <a:spLocks noGrp="1"/>
          </p:cNvSpPr>
          <p:nvPr>
            <p:ph type="body" idx="1"/>
          </p:nvPr>
        </p:nvSpPr>
        <p:spPr>
          <a:xfrm>
            <a:off x="517793" y="1498294"/>
            <a:ext cx="11248221" cy="47524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Approccio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quadro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riferimento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l’interazione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macrosistema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repertorio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credenze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attribuito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dalla comunità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Atteggiamento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circa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lavorare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viceversa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atteggiamento</a:t>
            </a:r>
            <a:r>
              <a:rPr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non solo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un’attività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attuare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ascoltare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conoscere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favorire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incoraggiare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Atmosfera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crescita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mantenimento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organizzazione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sperimentato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(fiducia,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efficace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reciproco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orientamento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problem-solving).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  <a:defRPr sz="2400"/>
            </a:pPr>
            <a:r>
              <a:rPr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Azioni</a:t>
            </a:r>
            <a:r>
              <a:rPr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una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condivisa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politiche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amministrative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la </a:t>
            </a:r>
            <a:r>
              <a:rPr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costituzione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team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congiunti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condivisione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congiunta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 rapporti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casa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gestire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costruttivamente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conflitti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5.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sostenere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6. a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ccompagnare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migliorare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comunicazione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rapporti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amiglie🔁 Comunità educante 🔁 Scuola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104933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84187">
              <a:defRPr sz="4200"/>
            </a:lvl1pPr>
          </a:lstStyle>
          <a:p>
            <a:pPr algn="ctr"/>
            <a:r>
              <a:rPr dirty="0" err="1"/>
              <a:t>Famiglie</a:t>
            </a:r>
            <a:r>
              <a:rPr dirty="0"/>
              <a:t>🔁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 🔁 </a:t>
            </a:r>
            <a:r>
              <a:rPr lang="it-IT" dirty="0"/>
              <a:t>Docenti 0-6</a:t>
            </a:r>
            <a:r>
              <a:rPr dirty="0"/>
              <a:t> </a:t>
            </a:r>
          </a:p>
        </p:txBody>
      </p:sp>
      <p:sp>
        <p:nvSpPr>
          <p:cNvPr id="142" name="Nell’ottica di una prospettiva sistemico-relazionale:…"/>
          <p:cNvSpPr>
            <a:spLocks noGrp="1"/>
          </p:cNvSpPr>
          <p:nvPr>
            <p:ph type="body" idx="4294967295"/>
          </p:nvPr>
        </p:nvSpPr>
        <p:spPr>
          <a:xfrm>
            <a:off x="498475" y="1844675"/>
            <a:ext cx="11245506" cy="4254500"/>
          </a:xfrm>
          <a:prstGeom prst="rect">
            <a:avLst/>
          </a:prstGeom>
        </p:spPr>
        <p:txBody>
          <a:bodyPr/>
          <a:lstStyle/>
          <a:p>
            <a:pPr algn="ctr" defTabSz="392906">
              <a:lnSpc>
                <a:spcPct val="90000"/>
              </a:lnSpc>
              <a:spcBef>
                <a:spcPts val="400"/>
              </a:spcBef>
              <a:defRPr sz="1089" b="1"/>
            </a:pP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Nell’ottica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</a:t>
            </a:r>
            <a:r>
              <a:rPr dirty="0" err="1"/>
              <a:t>sistemico-relazionale</a:t>
            </a:r>
            <a:r>
              <a:rPr dirty="0"/>
              <a:t>:</a:t>
            </a:r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alimentano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contributi</a:t>
            </a:r>
            <a:r>
              <a:rPr dirty="0"/>
              <a:t> </a:t>
            </a:r>
            <a:r>
              <a:rPr dirty="0" err="1"/>
              <a:t>provenienti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società</a:t>
            </a:r>
            <a:r>
              <a:rPr lang="it-IT" dirty="0"/>
              <a:t>;</a:t>
            </a: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incrementano</a:t>
            </a:r>
            <a:r>
              <a:rPr dirty="0"/>
              <a:t> lo </a:t>
            </a:r>
            <a:r>
              <a:rPr dirty="0" err="1"/>
              <a:t>spessore</a:t>
            </a:r>
            <a:r>
              <a:rPr dirty="0"/>
              <a:t> </a:t>
            </a:r>
            <a:r>
              <a:rPr dirty="0" err="1"/>
              <a:t>culturale</a:t>
            </a:r>
            <a:r>
              <a:rPr dirty="0"/>
              <a:t> </a:t>
            </a:r>
            <a:r>
              <a:rPr dirty="0" err="1"/>
              <a:t>dell’ambiente</a:t>
            </a:r>
            <a:r>
              <a:rPr dirty="0"/>
              <a:t> </a:t>
            </a:r>
            <a:r>
              <a:rPr dirty="0" err="1"/>
              <a:t>circostante</a:t>
            </a:r>
            <a:r>
              <a:rPr lang="it-IT" dirty="0"/>
              <a:t>;</a:t>
            </a: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chiamate</a:t>
            </a:r>
            <a:r>
              <a:rPr dirty="0"/>
              <a:t> a </a:t>
            </a:r>
            <a:r>
              <a:rPr dirty="0" err="1"/>
              <a:t>interagire</a:t>
            </a:r>
            <a:r>
              <a:rPr dirty="0"/>
              <a:t> con tutti </a:t>
            </a:r>
            <a:r>
              <a:rPr dirty="0" err="1"/>
              <a:t>quegli</a:t>
            </a:r>
            <a:r>
              <a:rPr dirty="0"/>
              <a:t> </a:t>
            </a:r>
            <a:r>
              <a:rPr dirty="0" err="1"/>
              <a:t>ambiti</a:t>
            </a:r>
            <a:r>
              <a:rPr dirty="0"/>
              <a:t> di </a:t>
            </a:r>
            <a:r>
              <a:rPr dirty="0" err="1"/>
              <a:t>esperienza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assumono</a:t>
            </a:r>
            <a:r>
              <a:rPr dirty="0"/>
              <a:t> </a:t>
            </a:r>
            <a:r>
              <a:rPr dirty="0" err="1"/>
              <a:t>caratteristiche</a:t>
            </a:r>
            <a:r>
              <a:rPr dirty="0"/>
              <a:t> di </a:t>
            </a:r>
            <a:r>
              <a:rPr dirty="0" err="1"/>
              <a:t>formazione</a:t>
            </a:r>
            <a:r>
              <a:rPr lang="it-IT" dirty="0"/>
              <a:t>;</a:t>
            </a:r>
            <a:endParaRPr dirty="0"/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- le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presentano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scena </a:t>
            </a:r>
            <a:r>
              <a:rPr dirty="0" err="1"/>
              <a:t>sociale</a:t>
            </a:r>
            <a:r>
              <a:rPr dirty="0"/>
              <a:t> come </a:t>
            </a:r>
            <a:r>
              <a:rPr dirty="0" err="1"/>
              <a:t>realtà</a:t>
            </a:r>
            <a:r>
              <a:rPr dirty="0"/>
              <a:t> </a:t>
            </a:r>
            <a:r>
              <a:rPr dirty="0" err="1"/>
              <a:t>complessa</a:t>
            </a:r>
            <a:r>
              <a:rPr dirty="0"/>
              <a:t> e, </a:t>
            </a:r>
          </a:p>
          <a:p>
            <a:pPr marL="0" indent="0" algn="ctr" defTabSz="392906">
              <a:lnSpc>
                <a:spcPct val="90000"/>
              </a:lnSpc>
              <a:spcBef>
                <a:spcPts val="400"/>
              </a:spcBef>
              <a:buNone/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 </a:t>
            </a:r>
            <a:r>
              <a:rPr dirty="0" err="1"/>
              <a:t>alcune</a:t>
            </a:r>
            <a:r>
              <a:rPr dirty="0"/>
              <a:t> </a:t>
            </a:r>
            <a:r>
              <a:rPr dirty="0" err="1"/>
              <a:t>circostanze</a:t>
            </a:r>
            <a:r>
              <a:rPr dirty="0"/>
              <a:t>, </a:t>
            </a:r>
            <a:r>
              <a:rPr dirty="0" err="1"/>
              <a:t>danno</a:t>
            </a:r>
            <a:r>
              <a:rPr dirty="0"/>
              <a:t> </a:t>
            </a:r>
            <a:r>
              <a:rPr dirty="0" err="1"/>
              <a:t>luogo</a:t>
            </a:r>
            <a:r>
              <a:rPr dirty="0"/>
              <a:t> a profonde </a:t>
            </a:r>
            <a:r>
              <a:rPr dirty="0" err="1"/>
              <a:t>instabilità</a:t>
            </a:r>
            <a:r>
              <a:rPr dirty="0"/>
              <a:t>.</a:t>
            </a:r>
          </a:p>
          <a:p>
            <a:pPr algn="ctr" defTabSz="392906">
              <a:lnSpc>
                <a:spcPct val="90000"/>
              </a:lnSpc>
              <a:spcBef>
                <a:spcPts val="400"/>
              </a:spcBef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392906">
              <a:lnSpc>
                <a:spcPct val="90000"/>
              </a:lnSpc>
              <a:spcBef>
                <a:spcPts val="400"/>
              </a:spcBef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392906">
              <a:lnSpc>
                <a:spcPct val="90000"/>
              </a:lnSpc>
              <a:spcBef>
                <a:spcPts val="400"/>
              </a:spcBef>
              <a:defRPr sz="178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  LE FAMIGLIE SONO </a:t>
            </a:r>
            <a:r>
              <a:rPr lang="it-IT" dirty="0"/>
              <a:t>GENERATRICI</a:t>
            </a:r>
            <a:r>
              <a:rPr dirty="0"/>
              <a:t> DI CULTURA EDUCATIVA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 sei passi di Epstein (1995) per una collaborazione tra scuola e famiglia"/>
          <p:cNvSpPr>
            <a:spLocks noGrp="1"/>
          </p:cNvSpPr>
          <p:nvPr>
            <p:ph type="title" idx="4294967295"/>
          </p:nvPr>
        </p:nvSpPr>
        <p:spPr>
          <a:xfrm>
            <a:off x="605928" y="143220"/>
            <a:ext cx="11226188" cy="1002534"/>
          </a:xfrm>
          <a:prstGeom prst="rect">
            <a:avLst/>
          </a:prstGeom>
        </p:spPr>
        <p:txBody>
          <a:bodyPr anchor="b">
            <a:normAutofit/>
          </a:bodyPr>
          <a:lstStyle>
            <a:lvl1pPr defTabSz="415337">
              <a:defRPr sz="5670">
                <a:solidFill>
                  <a:srgbClr val="000000"/>
                </a:solidFill>
              </a:defRPr>
            </a:lvl1pPr>
          </a:lstStyle>
          <a:p>
            <a:pPr algn="ctr"/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sei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Epstein (1995) </a:t>
            </a:r>
            <a:br>
              <a:rPr lang="it-IT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collaborazione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8" name="- offrire sostegno ai genitori per la crescita dei figli (parenting)…"/>
          <p:cNvSpPr>
            <a:spLocks noGrp="1"/>
          </p:cNvSpPr>
          <p:nvPr>
            <p:ph type="body" idx="4294967295"/>
          </p:nvPr>
        </p:nvSpPr>
        <p:spPr>
          <a:xfrm>
            <a:off x="517792" y="1288974"/>
            <a:ext cx="11501609" cy="5425806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offrire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sostegno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crescita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parenting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communicating)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invitare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presenziare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attività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volunteering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coinvolgere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lavoro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svolgere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casa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at home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causa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prendere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riguardo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diversi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livelli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scolastica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making)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endParaRPr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risorse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servizi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alunni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le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defTabSz="369452">
              <a:spcBef>
                <a:spcPts val="0"/>
              </a:spcBef>
              <a:buNone/>
              <a:defRPr sz="2800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collaborating with the community)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Insegnanti  testimoni di relazione e di socializzazione per i genitori"/>
          <p:cNvSpPr>
            <a:spLocks noGrp="1"/>
          </p:cNvSpPr>
          <p:nvPr>
            <p:ph type="title" idx="4294967295"/>
          </p:nvPr>
        </p:nvSpPr>
        <p:spPr>
          <a:xfrm>
            <a:off x="506776" y="758825"/>
            <a:ext cx="11160087" cy="869950"/>
          </a:xfrm>
          <a:prstGeom prst="rect">
            <a:avLst/>
          </a:prstGeom>
        </p:spPr>
        <p:txBody>
          <a:bodyPr/>
          <a:lstStyle/>
          <a:p>
            <a:pPr algn="ctr" defTabSz="790772">
              <a:defRPr sz="2726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Insegnanti</a:t>
            </a:r>
            <a:r>
              <a:rPr dirty="0"/>
              <a:t> </a:t>
            </a:r>
            <a:r>
              <a:rPr b="0" dirty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dirty="0" err="1"/>
              <a:t>testimoni</a:t>
            </a:r>
            <a:r>
              <a:rPr dirty="0"/>
              <a:t> di </a:t>
            </a:r>
            <a:r>
              <a:rPr dirty="0" err="1"/>
              <a:t>relazione</a:t>
            </a:r>
            <a:r>
              <a:rPr dirty="0"/>
              <a:t> e di </a:t>
            </a:r>
            <a:r>
              <a:rPr dirty="0" err="1"/>
              <a:t>socializzazione</a:t>
            </a:r>
            <a:r>
              <a:rPr dirty="0"/>
              <a:t> per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endParaRPr dirty="0"/>
          </a:p>
        </p:txBody>
      </p:sp>
      <p:sp>
        <p:nvSpPr>
          <p:cNvPr id="204" name="In che modo ascoltate i genitori?…"/>
          <p:cNvSpPr>
            <a:spLocks noGrp="1"/>
          </p:cNvSpPr>
          <p:nvPr>
            <p:ph type="body" idx="4294967295"/>
          </p:nvPr>
        </p:nvSpPr>
        <p:spPr>
          <a:xfrm>
            <a:off x="1100137" y="2060575"/>
            <a:ext cx="10058401" cy="3538538"/>
          </a:xfrm>
          <a:prstGeom prst="rect">
            <a:avLst/>
          </a:prstGeom>
        </p:spPr>
        <p:txBody>
          <a:bodyPr/>
          <a:lstStyle/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 </a:t>
            </a:r>
            <a:r>
              <a:rPr dirty="0" err="1"/>
              <a:t>che</a:t>
            </a:r>
            <a:r>
              <a:rPr dirty="0"/>
              <a:t> modo </a:t>
            </a:r>
            <a:r>
              <a:rPr dirty="0" err="1"/>
              <a:t>ascoltate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Con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modalità</a:t>
            </a:r>
            <a:r>
              <a:rPr dirty="0"/>
              <a:t> “fate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spazio</a:t>
            </a:r>
            <a:r>
              <a:rPr dirty="0"/>
              <a:t>” ai </a:t>
            </a:r>
            <a:r>
              <a:rPr dirty="0" err="1"/>
              <a:t>genitori</a:t>
            </a:r>
            <a:r>
              <a:rPr dirty="0"/>
              <a:t>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Che </a:t>
            </a:r>
            <a:r>
              <a:rPr dirty="0" err="1"/>
              <a:t>cosa</a:t>
            </a:r>
            <a:r>
              <a:rPr dirty="0"/>
              <a:t> </a:t>
            </a:r>
            <a:r>
              <a:rPr dirty="0" err="1"/>
              <a:t>significa</a:t>
            </a:r>
            <a:r>
              <a:rPr dirty="0"/>
              <a:t> per </a:t>
            </a:r>
            <a:r>
              <a:rPr dirty="0" err="1"/>
              <a:t>voi</a:t>
            </a:r>
            <a:r>
              <a:rPr dirty="0"/>
              <a:t> </a:t>
            </a:r>
            <a:r>
              <a:rPr dirty="0" err="1"/>
              <a:t>accogliere</a:t>
            </a:r>
            <a:r>
              <a:rPr dirty="0"/>
              <a:t>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/>
              <a:t>Come accorciare/connettere le “distanze” inevitabilmente presenti?</a:t>
            </a:r>
          </a:p>
          <a:p>
            <a:pPr marL="300036" indent="-300036" algn="just">
              <a:buSzPct val="100000"/>
              <a:buChar char="•"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Ruoli</a:t>
            </a:r>
            <a:r>
              <a:rPr dirty="0"/>
              <a:t>, </a:t>
            </a:r>
            <a:r>
              <a:rPr dirty="0" err="1"/>
              <a:t>competenze</a:t>
            </a:r>
            <a:r>
              <a:rPr dirty="0"/>
              <a:t>, </a:t>
            </a:r>
            <a:r>
              <a:rPr dirty="0" err="1"/>
              <a:t>responsabilità</a:t>
            </a:r>
            <a:r>
              <a:rPr dirty="0"/>
              <a:t>: come li </a:t>
            </a:r>
            <a:r>
              <a:rPr dirty="0" err="1"/>
              <a:t>rendete</a:t>
            </a:r>
            <a:r>
              <a:rPr dirty="0"/>
              <a:t> </a:t>
            </a:r>
            <a:r>
              <a:rPr dirty="0" err="1"/>
              <a:t>evidenti</a:t>
            </a:r>
            <a:r>
              <a:rPr dirty="0"/>
              <a:t> ai </a:t>
            </a:r>
            <a:r>
              <a:rPr dirty="0" err="1"/>
              <a:t>genitori</a:t>
            </a:r>
            <a:r>
              <a:rPr dirty="0"/>
              <a:t>?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Insegnanti  testimoni di relazione e di socializzazione per i bambini"/>
          <p:cNvSpPr>
            <a:spLocks noGrp="1"/>
          </p:cNvSpPr>
          <p:nvPr>
            <p:ph type="title" idx="4294967295"/>
          </p:nvPr>
        </p:nvSpPr>
        <p:spPr>
          <a:xfrm>
            <a:off x="286439" y="333375"/>
            <a:ext cx="11490592" cy="54797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3200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Insegnanti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 dirty="0">
                <a:latin typeface="Times New Roman" panose="02020603050405020304" pitchFamily="18" charset="0"/>
                <a:ea typeface="Wingdings"/>
                <a:cs typeface="Times New Roman" panose="02020603050405020304" pitchFamily="18" charset="0"/>
                <a:sym typeface="Wingdings"/>
              </a:rPr>
              <a:t>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testimoni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relazione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di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socializzazione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bambini</a:t>
            </a:r>
          </a:p>
        </p:txBody>
      </p:sp>
      <p:sp>
        <p:nvSpPr>
          <p:cNvPr id="207" name="Come vede il bambino accogliere ogni giorno i suoi genitori e quelli degli altri compagni?…"/>
          <p:cNvSpPr>
            <a:spLocks noGrp="1"/>
          </p:cNvSpPr>
          <p:nvPr>
            <p:ph type="body" idx="4294967295"/>
          </p:nvPr>
        </p:nvSpPr>
        <p:spPr>
          <a:xfrm>
            <a:off x="1100137" y="1079652"/>
            <a:ext cx="10058401" cy="508979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</a:t>
            </a:r>
            <a:r>
              <a:rPr dirty="0" err="1"/>
              <a:t>vede</a:t>
            </a:r>
            <a:r>
              <a:rPr dirty="0"/>
              <a:t> il bambino </a:t>
            </a:r>
            <a:r>
              <a:rPr dirty="0" err="1"/>
              <a:t>accogliere</a:t>
            </a:r>
            <a:r>
              <a:rPr dirty="0"/>
              <a:t>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giorno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suoi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e </a:t>
            </a:r>
            <a:r>
              <a:rPr dirty="0" err="1"/>
              <a:t>quelli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altri</a:t>
            </a:r>
            <a:r>
              <a:rPr dirty="0"/>
              <a:t> </a:t>
            </a:r>
            <a:r>
              <a:rPr dirty="0" err="1"/>
              <a:t>compagni</a:t>
            </a:r>
            <a:r>
              <a:rPr dirty="0"/>
              <a:t>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sente </a:t>
            </a:r>
            <a:r>
              <a:rPr dirty="0" err="1"/>
              <a:t>parlare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rapportano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ai </a:t>
            </a:r>
            <a:r>
              <a:rPr dirty="0" err="1"/>
              <a:t>collaboratori</a:t>
            </a:r>
            <a:r>
              <a:rPr dirty="0"/>
              <a:t> </a:t>
            </a:r>
            <a:r>
              <a:rPr dirty="0" err="1"/>
              <a:t>scolastici</a:t>
            </a:r>
            <a:r>
              <a:rPr dirty="0"/>
              <a:t> e al </a:t>
            </a:r>
            <a:r>
              <a:rPr dirty="0" err="1"/>
              <a:t>personale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cucina?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Come </a:t>
            </a:r>
            <a:r>
              <a:rPr dirty="0" err="1"/>
              <a:t>vede</a:t>
            </a:r>
            <a:r>
              <a:rPr dirty="0"/>
              <a:t> </a:t>
            </a:r>
            <a:r>
              <a:rPr dirty="0" err="1"/>
              <a:t>risolvere</a:t>
            </a:r>
            <a:r>
              <a:rPr dirty="0"/>
              <a:t> </a:t>
            </a:r>
            <a:r>
              <a:rPr dirty="0" err="1"/>
              <a:t>dagli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conflitti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bambini?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Nella </a:t>
            </a:r>
            <a:r>
              <a:rPr dirty="0" err="1"/>
              <a:t>scuola</a:t>
            </a:r>
            <a:r>
              <a:rPr dirty="0"/>
              <a:t>, come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parla</a:t>
            </a:r>
            <a:r>
              <a:rPr dirty="0"/>
              <a:t> e </a:t>
            </a:r>
            <a:r>
              <a:rPr dirty="0" err="1"/>
              <a:t>discute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adulti</a:t>
            </a:r>
            <a:r>
              <a:rPr dirty="0"/>
              <a:t>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comportamenti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adulti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prevedibili</a:t>
            </a:r>
            <a:r>
              <a:rPr dirty="0"/>
              <a:t> e </a:t>
            </a:r>
            <a:r>
              <a:rPr dirty="0" err="1"/>
              <a:t>coerenti</a:t>
            </a:r>
            <a:r>
              <a:rPr dirty="0"/>
              <a:t> per </a:t>
            </a:r>
            <a:r>
              <a:rPr dirty="0" err="1"/>
              <a:t>i</a:t>
            </a:r>
            <a:r>
              <a:rPr dirty="0"/>
              <a:t> bambini?</a:t>
            </a:r>
            <a:endParaRPr lang="it-IT" dirty="0"/>
          </a:p>
          <a:p>
            <a:pPr marL="0" indent="0" algn="just" defTabSz="433387">
              <a:lnSpc>
                <a:spcPct val="90000"/>
              </a:lnSpc>
              <a:spcBef>
                <a:spcPts val="500"/>
              </a:spcBef>
              <a:buSzPct val="100000"/>
              <a:buNone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433387">
              <a:lnSpc>
                <a:spcPct val="90000"/>
              </a:lnSpc>
              <a:spcBef>
                <a:spcPts val="500"/>
              </a:spcBef>
              <a:buSzPct val="100000"/>
              <a:buChar char="-"/>
              <a:defRPr sz="21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chiamati</a:t>
            </a:r>
            <a:r>
              <a:rPr dirty="0"/>
              <a:t> a </a:t>
            </a:r>
            <a:r>
              <a:rPr dirty="0" err="1"/>
              <a:t>collaborare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vita </a:t>
            </a:r>
            <a:r>
              <a:rPr dirty="0" err="1"/>
              <a:t>quotidiana</a:t>
            </a:r>
            <a:r>
              <a:rPr dirty="0"/>
              <a:t>, </a:t>
            </a:r>
            <a:r>
              <a:rPr dirty="0" err="1"/>
              <a:t>attraverso</a:t>
            </a:r>
            <a:r>
              <a:rPr dirty="0"/>
              <a:t> </a:t>
            </a:r>
            <a:r>
              <a:rPr dirty="0" err="1"/>
              <a:t>richieste</a:t>
            </a:r>
            <a:r>
              <a:rPr dirty="0"/>
              <a:t> di </a:t>
            </a:r>
            <a:r>
              <a:rPr dirty="0" err="1"/>
              <a:t>aiuto</a:t>
            </a:r>
            <a:r>
              <a:rPr dirty="0"/>
              <a:t> o </a:t>
            </a:r>
            <a:r>
              <a:rPr dirty="0" err="1"/>
              <a:t>coinvolgimento</a:t>
            </a:r>
            <a:r>
              <a:rPr dirty="0"/>
              <a:t>?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52C1A23F-0E8B-1DA5-0511-0B1E938DBB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750619"/>
              </p:ext>
            </p:extLst>
          </p:nvPr>
        </p:nvGraphicFramePr>
        <p:xfrm>
          <a:off x="350703" y="110170"/>
          <a:ext cx="11490593" cy="649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66198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Finalità:…"/>
          <p:cNvSpPr>
            <a:spLocks noGrp="1"/>
          </p:cNvSpPr>
          <p:nvPr>
            <p:ph type="body" idx="4294967295"/>
          </p:nvPr>
        </p:nvSpPr>
        <p:spPr>
          <a:xfrm>
            <a:off x="4800600" y="188911"/>
            <a:ext cx="6840538" cy="628174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5400">
            <a:solidFill>
              <a:schemeClr val="accent1"/>
            </a:solidFill>
            <a:round/>
          </a:ln>
          <a:effectLst>
            <a:outerShdw blurRad="63500" dist="25400" dir="2700000" rotWithShape="0">
              <a:srgbClr val="000000">
                <a:alpha val="59997"/>
              </a:srgbClr>
            </a:outerShdw>
          </a:effectLst>
        </p:spPr>
        <p:txBody>
          <a:bodyPr/>
          <a:lstStyle/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6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>
              <a:highlight>
                <a:srgbClr val="FFFF00"/>
              </a:highlight>
            </a:endParaRPr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18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>
              <a:highlight>
                <a:srgbClr val="FFFF00"/>
              </a:highlight>
            </a:endParaRPr>
          </a:p>
          <a:p>
            <a:pPr algn="ctr" defTabSz="225425">
              <a:lnSpc>
                <a:spcPct val="90000"/>
              </a:lnSpc>
              <a:spcBef>
                <a:spcPts val="0"/>
              </a:spcBef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highlight>
                  <a:srgbClr val="FFFF00"/>
                </a:highlight>
              </a:rPr>
              <a:t>Finalità</a:t>
            </a:r>
            <a:r>
              <a:rPr dirty="0">
                <a:highlight>
                  <a:srgbClr val="FFFF00"/>
                </a:highlight>
              </a:rPr>
              <a:t>:</a:t>
            </a:r>
          </a:p>
          <a:p>
            <a:pPr algn="just" defTabSz="225425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highlight>
                  <a:srgbClr val="FFFF00"/>
                </a:highlight>
              </a:rPr>
              <a:t>Creare</a:t>
            </a:r>
            <a:r>
              <a:rPr i="0" dirty="0">
                <a:highlight>
                  <a:srgbClr val="FFFF00"/>
                </a:highlight>
              </a:rPr>
              <a:t> un manifesto </a:t>
            </a:r>
            <a:r>
              <a:rPr lang="it-IT" i="0" dirty="0">
                <a:highlight>
                  <a:srgbClr val="FFFF00"/>
                </a:highlight>
              </a:rPr>
              <a:t>che caratterizzi il </a:t>
            </a:r>
            <a:r>
              <a:rPr lang="it-IT" i="0" dirty="0" err="1">
                <a:highlight>
                  <a:srgbClr val="FFFF00"/>
                </a:highlight>
              </a:rPr>
              <a:t>contesco</a:t>
            </a:r>
            <a:r>
              <a:rPr lang="it-IT" i="0" dirty="0">
                <a:highlight>
                  <a:srgbClr val="FFFF00"/>
                </a:highlight>
              </a:rPr>
              <a:t> scolastico </a:t>
            </a:r>
            <a:r>
              <a:rPr i="0" dirty="0" err="1">
                <a:highlight>
                  <a:srgbClr val="FFFF00"/>
                </a:highlight>
              </a:rPr>
              <a:t>nel</a:t>
            </a:r>
            <a:r>
              <a:rPr i="0" dirty="0">
                <a:highlight>
                  <a:srgbClr val="FFFF00"/>
                </a:highlight>
              </a:rPr>
              <a:t> quale </a:t>
            </a:r>
            <a:r>
              <a:rPr i="0" dirty="0" err="1">
                <a:highlight>
                  <a:srgbClr val="FFFF00"/>
                </a:highlight>
              </a:rPr>
              <a:t>si</a:t>
            </a:r>
            <a:r>
              <a:rPr i="0" dirty="0">
                <a:highlight>
                  <a:srgbClr val="FFFF00"/>
                </a:highlight>
              </a:rPr>
              <a:t> opera. </a:t>
            </a:r>
          </a:p>
          <a:p>
            <a:pPr algn="just" defTabSz="225425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sz="2000"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>
                <a:highlight>
                  <a:srgbClr val="FFFF00"/>
                </a:highlight>
              </a:rPr>
              <a:t>Pensare</a:t>
            </a:r>
            <a:r>
              <a:rPr i="0" dirty="0">
                <a:highlight>
                  <a:srgbClr val="FFFF00"/>
                </a:highlight>
              </a:rPr>
              <a:t> e </a:t>
            </a:r>
            <a:r>
              <a:rPr dirty="0" err="1">
                <a:highlight>
                  <a:srgbClr val="FFFF00"/>
                </a:highlight>
              </a:rPr>
              <a:t>progettare</a:t>
            </a:r>
            <a:r>
              <a:rPr dirty="0">
                <a:highlight>
                  <a:srgbClr val="FFFF00"/>
                </a:highlight>
              </a:rPr>
              <a:t> </a:t>
            </a:r>
            <a:r>
              <a:rPr i="0" dirty="0">
                <a:highlight>
                  <a:srgbClr val="FFFF00"/>
                </a:highlight>
              </a:rPr>
              <a:t>uno stile </a:t>
            </a:r>
            <a:r>
              <a:rPr i="0" dirty="0" err="1">
                <a:highlight>
                  <a:srgbClr val="FFFF00"/>
                </a:highlight>
              </a:rPr>
              <a:t>educativo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coerente</a:t>
            </a:r>
            <a:r>
              <a:rPr i="0" dirty="0">
                <a:highlight>
                  <a:srgbClr val="FFFF00"/>
                </a:highlight>
              </a:rPr>
              <a:t> con le </a:t>
            </a:r>
            <a:r>
              <a:rPr i="0" dirty="0" err="1">
                <a:highlight>
                  <a:srgbClr val="FFFF00"/>
                </a:highlight>
              </a:rPr>
              <a:t>finalità</a:t>
            </a:r>
            <a:r>
              <a:rPr i="0" dirty="0">
                <a:highlight>
                  <a:srgbClr val="FFFF00"/>
                </a:highlight>
              </a:rPr>
              <a:t> e </a:t>
            </a:r>
            <a:r>
              <a:rPr i="0" dirty="0" err="1">
                <a:highlight>
                  <a:srgbClr val="FFFF00"/>
                </a:highlight>
              </a:rPr>
              <a:t>gli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obiettivi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che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quotidianamente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sono</a:t>
            </a:r>
            <a:r>
              <a:rPr i="0" dirty="0">
                <a:highlight>
                  <a:srgbClr val="FFFF00"/>
                </a:highlight>
              </a:rPr>
              <a:t> </a:t>
            </a:r>
            <a:r>
              <a:rPr i="0" dirty="0" err="1">
                <a:highlight>
                  <a:srgbClr val="FFFF00"/>
                </a:highlight>
              </a:rPr>
              <a:t>negoziat</a:t>
            </a:r>
            <a:r>
              <a:rPr lang="it-IT" i="0" dirty="0">
                <a:highlight>
                  <a:srgbClr val="FFFF00"/>
                </a:highlight>
              </a:rPr>
              <a:t>i</a:t>
            </a:r>
            <a:r>
              <a:rPr i="0" dirty="0">
                <a:highlight>
                  <a:srgbClr val="FFFF00"/>
                </a:highlight>
              </a:rPr>
              <a:t>, </a:t>
            </a:r>
            <a:r>
              <a:rPr i="0" dirty="0" err="1">
                <a:highlight>
                  <a:srgbClr val="FFFF00"/>
                </a:highlight>
              </a:rPr>
              <a:t>mediat</a:t>
            </a:r>
            <a:r>
              <a:rPr lang="it-IT" i="0" dirty="0">
                <a:highlight>
                  <a:srgbClr val="FFFF00"/>
                </a:highlight>
              </a:rPr>
              <a:t>i</a:t>
            </a:r>
            <a:r>
              <a:rPr i="0" dirty="0">
                <a:highlight>
                  <a:srgbClr val="FFFF00"/>
                </a:highlight>
              </a:rPr>
              <a:t> e </a:t>
            </a:r>
            <a:r>
              <a:rPr i="0" dirty="0" err="1">
                <a:highlight>
                  <a:srgbClr val="FFFF00"/>
                </a:highlight>
              </a:rPr>
              <a:t>condivis</a:t>
            </a:r>
            <a:r>
              <a:rPr lang="it-IT" i="0" dirty="0">
                <a:highlight>
                  <a:srgbClr val="FFFF00"/>
                </a:highlight>
              </a:rPr>
              <a:t>i</a:t>
            </a:r>
            <a:r>
              <a:rPr i="0" dirty="0">
                <a:highlight>
                  <a:srgbClr val="FFFF00"/>
                </a:highlight>
              </a:rPr>
              <a:t> con le </a:t>
            </a:r>
            <a:r>
              <a:rPr i="0" dirty="0" err="1">
                <a:highlight>
                  <a:srgbClr val="FFFF00"/>
                </a:highlight>
              </a:rPr>
              <a:t>famiglie</a:t>
            </a:r>
            <a:r>
              <a:rPr lang="it-IT" i="0" dirty="0">
                <a:highlight>
                  <a:srgbClr val="FFFF00"/>
                </a:highlight>
              </a:rPr>
              <a:t>…</a:t>
            </a:r>
            <a:endParaRPr i="0" dirty="0">
              <a:highlight>
                <a:srgbClr val="FFFF00"/>
              </a:highligh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3B79DA-FD5D-5120-6D77-25A497D2F6A5}"/>
              </a:ext>
            </a:extLst>
          </p:cNvPr>
          <p:cNvSpPr txBox="1"/>
          <p:nvPr/>
        </p:nvSpPr>
        <p:spPr>
          <a:xfrm>
            <a:off x="473725" y="903383"/>
            <a:ext cx="35474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PROPOSTA:</a:t>
            </a: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Elaborare </a:t>
            </a: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«Linee-guida per favorire una relazione autentica tra insegnanti e genitori».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ai come oggi la Scuola dell’infanzia detiene un indiscusso primato di intervento"/>
          <p:cNvSpPr>
            <a:spLocks noGrp="1"/>
          </p:cNvSpPr>
          <p:nvPr>
            <p:ph type="title" idx="4294967295"/>
          </p:nvPr>
        </p:nvSpPr>
        <p:spPr>
          <a:xfrm>
            <a:off x="1096962" y="439737"/>
            <a:ext cx="10058401" cy="874714"/>
          </a:xfrm>
          <a:prstGeom prst="rect">
            <a:avLst/>
          </a:prstGeom>
        </p:spPr>
        <p:txBody>
          <a:bodyPr/>
          <a:lstStyle/>
          <a:p>
            <a:pPr algn="ctr">
              <a:defRPr sz="2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>
                <a:solidFill>
                  <a:srgbClr val="00B050"/>
                </a:solidFill>
              </a:rPr>
              <a:t>SERVIZI EDUCATIVI/SCUOLE DELL’INFANZIA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45" name="Luogo nel quale si intessono relazioni cariche di significati educativi non solo per bambini che la frequentano, ma anche per le loro famiglie.…"/>
          <p:cNvSpPr>
            <a:spLocks noGrp="1"/>
          </p:cNvSpPr>
          <p:nvPr>
            <p:ph type="body" idx="4294967295"/>
          </p:nvPr>
        </p:nvSpPr>
        <p:spPr>
          <a:xfrm>
            <a:off x="1325562" y="1757361"/>
            <a:ext cx="10058401" cy="4133852"/>
          </a:xfrm>
          <a:prstGeom prst="rect">
            <a:avLst/>
          </a:prstGeom>
        </p:spPr>
        <p:txBody>
          <a:bodyPr lIns="0" tIns="0" rIns="0" bIns="0"/>
          <a:lstStyle/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intessono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</a:t>
            </a:r>
            <a:r>
              <a:rPr dirty="0" err="1"/>
              <a:t>cariche</a:t>
            </a:r>
            <a:r>
              <a:rPr dirty="0"/>
              <a:t> di </a:t>
            </a:r>
            <a:r>
              <a:rPr dirty="0" err="1"/>
              <a:t>significati</a:t>
            </a:r>
            <a:r>
              <a:rPr dirty="0"/>
              <a:t> </a:t>
            </a:r>
            <a:r>
              <a:rPr dirty="0" err="1"/>
              <a:t>educativi</a:t>
            </a:r>
            <a:r>
              <a:rPr dirty="0"/>
              <a:t> non solo per bambini </a:t>
            </a:r>
            <a:r>
              <a:rPr dirty="0" err="1"/>
              <a:t>che</a:t>
            </a:r>
            <a:r>
              <a:rPr dirty="0"/>
              <a:t> l</a:t>
            </a:r>
            <a:r>
              <a:rPr lang="it-IT" dirty="0"/>
              <a:t>e</a:t>
            </a:r>
            <a:r>
              <a:rPr dirty="0"/>
              <a:t> </a:t>
            </a:r>
            <a:r>
              <a:rPr dirty="0" err="1"/>
              <a:t>frequentano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per le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famiglie</a:t>
            </a:r>
            <a:r>
              <a:rPr dirty="0"/>
              <a:t>.</a:t>
            </a:r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lang="it-IT" dirty="0"/>
              <a:t>educatori/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un </a:t>
            </a:r>
            <a:r>
              <a:rPr dirty="0" err="1"/>
              <a:t>ruolo</a:t>
            </a:r>
            <a:r>
              <a:rPr dirty="0"/>
              <a:t> </a:t>
            </a:r>
            <a:r>
              <a:rPr dirty="0" err="1"/>
              <a:t>strategico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generare</a:t>
            </a:r>
            <a:r>
              <a:rPr dirty="0"/>
              <a:t> </a:t>
            </a:r>
            <a:r>
              <a:rPr dirty="0" err="1"/>
              <a:t>tali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.</a:t>
            </a:r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produc</a:t>
            </a:r>
            <a:r>
              <a:rPr lang="it-IT" dirty="0" err="1"/>
              <a:t>ono</a:t>
            </a:r>
            <a:r>
              <a:rPr dirty="0"/>
              <a:t> </a:t>
            </a:r>
            <a:r>
              <a:rPr lang="it-IT" dirty="0"/>
              <a:t>e si condividono </a:t>
            </a:r>
            <a:r>
              <a:rPr dirty="0" err="1"/>
              <a:t>cultur</a:t>
            </a:r>
            <a:r>
              <a:rPr lang="it-IT" dirty="0"/>
              <a:t>e</a:t>
            </a:r>
            <a:r>
              <a:rPr dirty="0"/>
              <a:t> </a:t>
            </a:r>
            <a:r>
              <a:rPr dirty="0" err="1"/>
              <a:t>educativ</a:t>
            </a:r>
            <a:r>
              <a:rPr lang="it-IT" dirty="0"/>
              <a:t>e</a:t>
            </a:r>
            <a:r>
              <a:rPr dirty="0"/>
              <a:t>.</a:t>
            </a:r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algn="just" defTabSz="317500">
              <a:spcBef>
                <a:spcPts val="400"/>
              </a:spcBef>
              <a:buClr>
                <a:schemeClr val="accent1"/>
              </a:buClr>
              <a:buSzPct val="100000"/>
              <a:buChar char="-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Luog</a:t>
            </a:r>
            <a:r>
              <a:rPr lang="it-IT" dirty="0"/>
              <a:t>hi</a:t>
            </a:r>
            <a:r>
              <a:rPr dirty="0"/>
              <a:t> ne</a:t>
            </a:r>
            <a:r>
              <a:rPr lang="it-IT" dirty="0"/>
              <a:t>i</a:t>
            </a:r>
            <a:r>
              <a:rPr dirty="0"/>
              <a:t> qual</a:t>
            </a:r>
            <a:r>
              <a:rPr lang="it-IT" dirty="0"/>
              <a:t>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promuov</a:t>
            </a:r>
            <a:r>
              <a:rPr lang="it-IT" dirty="0" err="1"/>
              <a:t>ono</a:t>
            </a:r>
            <a:r>
              <a:rPr dirty="0"/>
              <a:t> e </a:t>
            </a:r>
            <a:r>
              <a:rPr dirty="0" err="1"/>
              <a:t>si</a:t>
            </a:r>
            <a:r>
              <a:rPr dirty="0"/>
              <a:t> genera</a:t>
            </a:r>
            <a:r>
              <a:rPr lang="it-IT" dirty="0"/>
              <a:t>no</a:t>
            </a:r>
            <a:r>
              <a:rPr dirty="0"/>
              <a:t> il senso e il </a:t>
            </a:r>
            <a:r>
              <a:rPr dirty="0" err="1"/>
              <a:t>significato</a:t>
            </a:r>
            <a:r>
              <a:rPr dirty="0"/>
              <a:t> di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, secondo la </a:t>
            </a:r>
            <a:r>
              <a:rPr dirty="0" err="1"/>
              <a:t>prospettiva</a:t>
            </a:r>
            <a:r>
              <a:rPr dirty="0"/>
              <a:t> del </a:t>
            </a:r>
            <a:r>
              <a:rPr dirty="0" err="1"/>
              <a:t>sistema</a:t>
            </a:r>
            <a:r>
              <a:rPr dirty="0"/>
              <a:t> </a:t>
            </a:r>
            <a:r>
              <a:rPr dirty="0" err="1"/>
              <a:t>formativo</a:t>
            </a:r>
            <a:r>
              <a:rPr dirty="0"/>
              <a:t> </a:t>
            </a:r>
            <a:r>
              <a:rPr dirty="0" err="1"/>
              <a:t>integrato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FIDA EDUCATIVA  DEI SERVIZI PER L’INFANZIA"/>
          <p:cNvSpPr>
            <a:spLocks noGrp="1"/>
          </p:cNvSpPr>
          <p:nvPr>
            <p:ph type="title" idx="4294967295"/>
          </p:nvPr>
        </p:nvSpPr>
        <p:spPr>
          <a:xfrm>
            <a:off x="297455" y="758824"/>
            <a:ext cx="11402457" cy="65405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>
              <a:defRPr sz="2400">
                <a:solidFill>
                  <a:srgbClr val="E224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it-IT" dirty="0"/>
              <a:t>Da dove partire per promuovere una corresponsabilità diffusa per una progettazione partecipata?</a:t>
            </a:r>
            <a:endParaRPr dirty="0"/>
          </a:p>
        </p:txBody>
      </p:sp>
      <p:sp>
        <p:nvSpPr>
          <p:cNvPr id="148" name="CREARE una linea di corresponsabilità educativa con le famiglie, a partire dall’esplicitazione dei modelli educativi.…"/>
          <p:cNvSpPr>
            <a:spLocks noGrp="1"/>
          </p:cNvSpPr>
          <p:nvPr>
            <p:ph type="body" idx="4294967295"/>
          </p:nvPr>
        </p:nvSpPr>
        <p:spPr>
          <a:xfrm>
            <a:off x="1100137" y="1916111"/>
            <a:ext cx="10058401" cy="4310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CREARE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linea</a:t>
            </a:r>
            <a:r>
              <a:rPr dirty="0"/>
              <a:t> di </a:t>
            </a:r>
            <a:r>
              <a:rPr dirty="0" err="1"/>
              <a:t>corresponsabilità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con le </a:t>
            </a:r>
            <a:r>
              <a:rPr dirty="0" err="1"/>
              <a:t>famiglie</a:t>
            </a:r>
            <a:r>
              <a:rPr dirty="0"/>
              <a:t>, a </a:t>
            </a:r>
            <a:r>
              <a:rPr dirty="0" err="1"/>
              <a:t>partire</a:t>
            </a:r>
            <a:r>
              <a:rPr dirty="0"/>
              <a:t> </a:t>
            </a:r>
            <a:r>
              <a:rPr dirty="0" err="1"/>
              <a:t>dall’esplicitazione</a:t>
            </a:r>
            <a:r>
              <a:rPr dirty="0"/>
              <a:t> di </a:t>
            </a:r>
            <a:r>
              <a:rPr dirty="0" err="1"/>
              <a:t>modelli</a:t>
            </a:r>
            <a:r>
              <a:rPr dirty="0"/>
              <a:t> </a:t>
            </a:r>
            <a:r>
              <a:rPr dirty="0" err="1"/>
              <a:t>educativi</a:t>
            </a:r>
            <a:r>
              <a:rPr lang="it-IT" dirty="0"/>
              <a:t> condivisi.</a:t>
            </a:r>
            <a:endParaRPr dirty="0"/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Promuovere</a:t>
            </a:r>
            <a:r>
              <a:rPr dirty="0"/>
              <a:t> la </a:t>
            </a:r>
            <a:r>
              <a:rPr dirty="0" err="1"/>
              <a:t>partecipazione</a:t>
            </a:r>
            <a:r>
              <a:rPr dirty="0"/>
              <a:t> </a:t>
            </a:r>
            <a:r>
              <a:rPr dirty="0" err="1"/>
              <a:t>attiva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il </a:t>
            </a:r>
            <a:r>
              <a:rPr dirty="0" err="1"/>
              <a:t>confronto</a:t>
            </a:r>
            <a:r>
              <a:rPr dirty="0"/>
              <a:t> </a:t>
            </a:r>
            <a:r>
              <a:rPr dirty="0" err="1"/>
              <a:t>critico</a:t>
            </a:r>
            <a:r>
              <a:rPr dirty="0"/>
              <a:t> ed </a:t>
            </a:r>
            <a:r>
              <a:rPr dirty="0" err="1"/>
              <a:t>ermeneutico</a:t>
            </a:r>
            <a:r>
              <a:rPr dirty="0"/>
              <a:t> con </a:t>
            </a:r>
            <a:r>
              <a:rPr dirty="0" err="1"/>
              <a:t>gli</a:t>
            </a:r>
            <a:r>
              <a:rPr dirty="0"/>
              <a:t> </a:t>
            </a:r>
            <a:r>
              <a:rPr lang="it-IT" dirty="0"/>
              <a:t>educatori/insegnanti</a:t>
            </a:r>
            <a:r>
              <a:rPr dirty="0"/>
              <a:t> per </a:t>
            </a:r>
            <a:r>
              <a:rPr dirty="0" err="1"/>
              <a:t>giungere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co-</a:t>
            </a:r>
            <a:r>
              <a:rPr dirty="0" err="1"/>
              <a:t>costruzione</a:t>
            </a:r>
            <a:r>
              <a:rPr dirty="0"/>
              <a:t> di </a:t>
            </a:r>
            <a:r>
              <a:rPr dirty="0" err="1"/>
              <a:t>un’alleanza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.</a:t>
            </a:r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0025" indent="-200025" algn="just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Scuola</a:t>
            </a:r>
            <a:r>
              <a:rPr dirty="0"/>
              <a:t> e </a:t>
            </a:r>
            <a:r>
              <a:rPr dirty="0" err="1"/>
              <a:t>famiglia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chiamate</a:t>
            </a:r>
            <a:r>
              <a:rPr dirty="0"/>
              <a:t> a </a:t>
            </a:r>
            <a:r>
              <a:rPr dirty="0" err="1"/>
              <a:t>considerarsi</a:t>
            </a:r>
            <a:r>
              <a:rPr dirty="0"/>
              <a:t> e a </a:t>
            </a:r>
            <a:r>
              <a:rPr dirty="0" err="1"/>
              <a:t>riconoscersi</a:t>
            </a:r>
            <a:r>
              <a:rPr dirty="0"/>
              <a:t> </a:t>
            </a:r>
            <a:r>
              <a:rPr dirty="0" err="1"/>
              <a:t>reciprocamente</a:t>
            </a:r>
            <a:r>
              <a:rPr dirty="0"/>
              <a:t> come </a:t>
            </a:r>
            <a:r>
              <a:rPr b="1" dirty="0" err="1"/>
              <a:t>ambienti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favoriscono</a:t>
            </a:r>
            <a:r>
              <a:rPr dirty="0"/>
              <a:t> la </a:t>
            </a:r>
            <a:r>
              <a:rPr dirty="0" err="1"/>
              <a:t>crescita</a:t>
            </a:r>
            <a:r>
              <a:rPr dirty="0"/>
              <a:t> di tutti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suoi</a:t>
            </a:r>
            <a:r>
              <a:rPr dirty="0"/>
              <a:t> </a:t>
            </a:r>
            <a:r>
              <a:rPr dirty="0" err="1"/>
              <a:t>componenti</a:t>
            </a:r>
            <a:r>
              <a:rPr dirty="0"/>
              <a:t>.</a:t>
            </a:r>
          </a:p>
          <a:p>
            <a:pPr marL="200025" indent="-200025">
              <a:lnSpc>
                <a:spcPct val="90000"/>
              </a:lnSpc>
              <a:buSzPct val="60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AMBIENTI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generosamente</a:t>
            </a:r>
            <a:r>
              <a:rPr dirty="0"/>
              <a:t> </a:t>
            </a:r>
            <a:r>
              <a:rPr dirty="0" err="1"/>
              <a:t>generano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</a:t>
            </a:r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prospettiva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progettazione</a:t>
            </a:r>
            <a:r>
              <a:rPr dirty="0"/>
              <a:t> </a:t>
            </a:r>
            <a:r>
              <a:rPr dirty="0" err="1"/>
              <a:t>partecipata</a:t>
            </a:r>
            <a:r>
              <a:rPr dirty="0"/>
              <a:t> </a:t>
            </a:r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per </a:t>
            </a:r>
            <a:r>
              <a:rPr dirty="0" err="1"/>
              <a:t>generare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 </a:t>
            </a:r>
            <a:endParaRPr lang="it-IT" dirty="0"/>
          </a:p>
          <a:p>
            <a:pPr lvl="2" indent="0" algn="ctr">
              <a:lnSpc>
                <a:spcPct val="90000"/>
              </a:lnSpc>
              <a:spcBef>
                <a:spcPts val="0"/>
              </a:spcBef>
              <a:buNone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guardi</a:t>
            </a:r>
            <a:r>
              <a:rPr dirty="0"/>
              <a:t> al ben-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 e </a:t>
            </a:r>
            <a:r>
              <a:rPr dirty="0" err="1"/>
              <a:t>sociale</a:t>
            </a:r>
            <a:r>
              <a:rPr b="0" dirty="0"/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INCONTRO BAMBINI SCUOLA FAMIGLIE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941388"/>
          </a:xfrm>
          <a:prstGeom prst="rect">
            <a:avLst/>
          </a:prstGeom>
        </p:spPr>
        <p:txBody>
          <a:bodyPr/>
          <a:lstStyle/>
          <a:p>
            <a:pPr algn="ctr">
              <a:defRPr sz="2400">
                <a:solidFill>
                  <a:srgbClr val="FD010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b="1" dirty="0"/>
              <a:t>INCONTRO</a:t>
            </a:r>
            <a:br>
              <a:rPr dirty="0"/>
            </a:br>
            <a:r>
              <a:rPr dirty="0"/>
              <a:t>BAMBINI</a:t>
            </a:r>
            <a:r>
              <a:rPr lang="it-IT" dirty="0"/>
              <a:t>/E, NIDO,</a:t>
            </a:r>
            <a:r>
              <a:rPr dirty="0"/>
              <a:t> SCUOLA </a:t>
            </a:r>
            <a:r>
              <a:rPr lang="it-IT" dirty="0"/>
              <a:t>E </a:t>
            </a:r>
            <a:r>
              <a:rPr dirty="0"/>
              <a:t>FAMIGLIE</a:t>
            </a:r>
          </a:p>
        </p:txBody>
      </p:sp>
      <p:sp>
        <p:nvSpPr>
          <p:cNvPr id="151" name="Quando un bambino entra nella scuola dell’infanzia, non vi entra solo, vi entrano anche i genitori, carichi di attese, di ansie, di rappresentazioni che hanno bisogno di essere esplicitate.…"/>
          <p:cNvSpPr>
            <a:spLocks noGrp="1"/>
          </p:cNvSpPr>
          <p:nvPr>
            <p:ph type="body" idx="4294967295"/>
          </p:nvPr>
        </p:nvSpPr>
        <p:spPr>
          <a:xfrm>
            <a:off x="1100137" y="2133600"/>
            <a:ext cx="10058401" cy="34655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03200" indent="-203200" algn="just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Quando</a:t>
            </a:r>
            <a:r>
              <a:rPr dirty="0"/>
              <a:t> un bambino </a:t>
            </a:r>
            <a:r>
              <a:rPr dirty="0" err="1"/>
              <a:t>entra</a:t>
            </a:r>
            <a:r>
              <a:rPr dirty="0"/>
              <a:t> </a:t>
            </a:r>
            <a:r>
              <a:rPr lang="it-IT" dirty="0"/>
              <a:t>in un servizio educativo/scuola</a:t>
            </a:r>
            <a:r>
              <a:rPr dirty="0"/>
              <a:t>, non vi </a:t>
            </a:r>
            <a:r>
              <a:rPr dirty="0" err="1"/>
              <a:t>entra</a:t>
            </a:r>
            <a:r>
              <a:rPr dirty="0"/>
              <a:t> solo, vi </a:t>
            </a:r>
            <a:r>
              <a:rPr dirty="0" err="1"/>
              <a:t>entrano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</a:t>
            </a:r>
            <a:r>
              <a:rPr dirty="0" err="1"/>
              <a:t>carichi</a:t>
            </a:r>
            <a:r>
              <a:rPr dirty="0"/>
              <a:t> di </a:t>
            </a:r>
            <a:r>
              <a:rPr dirty="0" err="1"/>
              <a:t>attese</a:t>
            </a:r>
            <a:r>
              <a:rPr dirty="0"/>
              <a:t>, di </a:t>
            </a:r>
            <a:r>
              <a:rPr dirty="0" err="1"/>
              <a:t>ansie</a:t>
            </a:r>
            <a:r>
              <a:rPr dirty="0"/>
              <a:t>, di </a:t>
            </a:r>
            <a:r>
              <a:rPr dirty="0" err="1"/>
              <a:t>rappresentazioni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</a:t>
            </a:r>
            <a:r>
              <a:rPr dirty="0" err="1"/>
              <a:t>bisogno</a:t>
            </a:r>
            <a:r>
              <a:rPr dirty="0"/>
              <a:t> di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esplicitate</a:t>
            </a:r>
            <a:r>
              <a:rPr dirty="0"/>
              <a:t>.</a:t>
            </a:r>
          </a:p>
          <a:p>
            <a:pPr marL="203200" indent="-203200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3200" indent="-203200" algn="just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L’incontro</a:t>
            </a:r>
            <a:r>
              <a:rPr dirty="0"/>
              <a:t> con </a:t>
            </a:r>
            <a:r>
              <a:rPr lang="it-IT" dirty="0"/>
              <a:t>educatori/</a:t>
            </a:r>
            <a:r>
              <a:rPr dirty="0" err="1"/>
              <a:t>insegnanti</a:t>
            </a:r>
            <a:r>
              <a:rPr dirty="0"/>
              <a:t> </a:t>
            </a:r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diventare</a:t>
            </a:r>
            <a:r>
              <a:rPr dirty="0"/>
              <a:t> </a:t>
            </a:r>
            <a:r>
              <a:rPr dirty="0" err="1"/>
              <a:t>un’opportunità</a:t>
            </a:r>
            <a:r>
              <a:rPr dirty="0"/>
              <a:t> per </a:t>
            </a:r>
            <a:r>
              <a:rPr dirty="0" err="1"/>
              <a:t>costruire</a:t>
            </a:r>
            <a:r>
              <a:rPr dirty="0"/>
              <a:t> un </a:t>
            </a:r>
            <a:r>
              <a:rPr dirty="0" err="1"/>
              <a:t>rapporto</a:t>
            </a:r>
            <a:r>
              <a:rPr dirty="0"/>
              <a:t> </a:t>
            </a:r>
            <a:r>
              <a:rPr dirty="0" err="1"/>
              <a:t>dialogico</a:t>
            </a:r>
            <a:r>
              <a:rPr dirty="0"/>
              <a:t> </a:t>
            </a:r>
            <a:r>
              <a:rPr dirty="0" err="1"/>
              <a:t>autentico</a:t>
            </a:r>
            <a:r>
              <a:rPr dirty="0"/>
              <a:t>, </a:t>
            </a:r>
            <a:r>
              <a:rPr dirty="0" err="1"/>
              <a:t>teso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fondazione</a:t>
            </a:r>
            <a:r>
              <a:rPr dirty="0"/>
              <a:t>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comunità</a:t>
            </a:r>
            <a:r>
              <a:rPr dirty="0"/>
              <a:t> </a:t>
            </a:r>
            <a:r>
              <a:rPr dirty="0" err="1"/>
              <a:t>educante</a:t>
            </a:r>
            <a:r>
              <a:rPr dirty="0"/>
              <a:t>.</a:t>
            </a:r>
          </a:p>
          <a:p>
            <a:pPr marL="203200" indent="-203200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03200" indent="-203200" algn="just" defTabSz="387350">
              <a:lnSpc>
                <a:spcPct val="90000"/>
              </a:lnSpc>
              <a:spcBef>
                <a:spcPts val="500"/>
              </a:spcBef>
              <a:buSzPct val="60000"/>
              <a:buChar char="•"/>
              <a:defRPr sz="20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L’incontro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</a:t>
            </a:r>
            <a:r>
              <a:rPr lang="it-IT" dirty="0"/>
              <a:t>educatori/</a:t>
            </a:r>
            <a:r>
              <a:rPr dirty="0" err="1"/>
              <a:t>insegnanti</a:t>
            </a:r>
            <a:r>
              <a:rPr dirty="0"/>
              <a:t> e bambini </a:t>
            </a:r>
            <a:r>
              <a:rPr dirty="0" err="1"/>
              <a:t>diviene</a:t>
            </a:r>
            <a:r>
              <a:rPr dirty="0"/>
              <a:t> </a:t>
            </a:r>
            <a:r>
              <a:rPr dirty="0" err="1"/>
              <a:t>quindi</a:t>
            </a:r>
            <a:r>
              <a:rPr dirty="0"/>
              <a:t> </a:t>
            </a:r>
            <a:r>
              <a:rPr dirty="0" err="1"/>
              <a:t>l’inizio</a:t>
            </a:r>
            <a:r>
              <a:rPr dirty="0"/>
              <a:t> di un </a:t>
            </a:r>
            <a:r>
              <a:rPr dirty="0" err="1"/>
              <a:t>percorso</a:t>
            </a:r>
            <a:r>
              <a:rPr dirty="0"/>
              <a:t> </a:t>
            </a:r>
            <a:r>
              <a:rPr dirty="0" err="1"/>
              <a:t>progettuale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guarda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costruzione</a:t>
            </a:r>
            <a:r>
              <a:rPr dirty="0"/>
              <a:t> di </a:t>
            </a:r>
            <a:r>
              <a:rPr dirty="0" err="1"/>
              <a:t>un’alleanza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, </a:t>
            </a:r>
            <a:r>
              <a:rPr dirty="0" err="1"/>
              <a:t>fondata</a:t>
            </a:r>
            <a:r>
              <a:rPr dirty="0"/>
              <a:t> sui </a:t>
            </a:r>
            <a:r>
              <a:rPr dirty="0" err="1"/>
              <a:t>reciproci</a:t>
            </a:r>
            <a:r>
              <a:rPr dirty="0"/>
              <a:t> </a:t>
            </a:r>
            <a:r>
              <a:rPr dirty="0" err="1"/>
              <a:t>scambi</a:t>
            </a:r>
            <a:r>
              <a:rPr dirty="0"/>
              <a:t>,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generazione</a:t>
            </a:r>
            <a:r>
              <a:rPr dirty="0"/>
              <a:t> di </a:t>
            </a:r>
            <a:r>
              <a:rPr dirty="0" err="1"/>
              <a:t>cambiamenti</a:t>
            </a:r>
            <a:r>
              <a:rPr dirty="0"/>
              <a:t> e </a:t>
            </a:r>
            <a:r>
              <a:rPr dirty="0" err="1"/>
              <a:t>dunque</a:t>
            </a:r>
            <a:r>
              <a:rPr dirty="0"/>
              <a:t> di </a:t>
            </a:r>
            <a:r>
              <a:rPr dirty="0" err="1"/>
              <a:t>trasformazione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diverse </a:t>
            </a:r>
            <a:r>
              <a:rPr dirty="0" err="1"/>
              <a:t>interazioni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andranno</a:t>
            </a:r>
            <a:r>
              <a:rPr dirty="0"/>
              <a:t> a </a:t>
            </a:r>
            <a:r>
              <a:rPr dirty="0" err="1"/>
              <a:t>verificarsi</a:t>
            </a:r>
            <a:r>
              <a:rPr dirty="0"/>
              <a:t> </a:t>
            </a:r>
            <a:r>
              <a:rPr dirty="0" err="1"/>
              <a:t>all’interno</a:t>
            </a:r>
            <a:r>
              <a:rPr dirty="0"/>
              <a:t> e </a:t>
            </a:r>
            <a:r>
              <a:rPr dirty="0" err="1"/>
              <a:t>all’esterno</a:t>
            </a:r>
            <a:r>
              <a:rPr dirty="0"/>
              <a:t> </a:t>
            </a:r>
            <a:r>
              <a:rPr dirty="0" err="1"/>
              <a:t>dell’ambiente-scuola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ompetenze degli insegnanti  (oltre a quelle didattiche)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9413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defTabSz="773856">
              <a:defRPr sz="2976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br>
              <a:rPr lang="it-IT" dirty="0"/>
            </a:br>
            <a:r>
              <a:rPr dirty="0" err="1"/>
              <a:t>Competenze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insegnanti</a:t>
            </a:r>
            <a:r>
              <a:rPr dirty="0"/>
              <a:t> </a:t>
            </a:r>
            <a:br>
              <a:rPr dirty="0"/>
            </a:br>
            <a:r>
              <a:rPr dirty="0"/>
              <a:t>(</a:t>
            </a:r>
            <a:r>
              <a:rPr dirty="0" err="1"/>
              <a:t>oltre</a:t>
            </a:r>
            <a:r>
              <a:rPr dirty="0"/>
              <a:t> a quelle </a:t>
            </a:r>
            <a:r>
              <a:rPr dirty="0" err="1"/>
              <a:t>didattiche</a:t>
            </a:r>
            <a:r>
              <a:rPr dirty="0"/>
              <a:t>)</a:t>
            </a:r>
          </a:p>
        </p:txBody>
      </p:sp>
      <p:sp>
        <p:nvSpPr>
          <p:cNvPr id="154" name="È richiesta non solo una competenza relazionale, tesa all’accoglienza e all’ascolto attivo, ma anche una disposizione auto-riflessiva che li guidi nel rendere ogni incontro un’occasione per porsi delle domande, per divenire sempre più consapevoli della propria responsabilità educativa e…"/>
          <p:cNvSpPr>
            <a:spLocks noGrp="1"/>
          </p:cNvSpPr>
          <p:nvPr>
            <p:ph type="body" idx="4294967295"/>
          </p:nvPr>
        </p:nvSpPr>
        <p:spPr>
          <a:xfrm>
            <a:off x="1100137" y="2060575"/>
            <a:ext cx="10058401" cy="3538538"/>
          </a:xfrm>
          <a:prstGeom prst="rect">
            <a:avLst/>
          </a:prstGeom>
        </p:spPr>
        <p:txBody>
          <a:bodyPr/>
          <a:lstStyle/>
          <a:p>
            <a:pPr algn="ctr"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richiesta</a:t>
            </a:r>
            <a:r>
              <a:rPr dirty="0"/>
              <a:t> non solo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competenza</a:t>
            </a:r>
            <a:r>
              <a:rPr dirty="0"/>
              <a:t> </a:t>
            </a:r>
            <a:r>
              <a:rPr dirty="0" err="1"/>
              <a:t>relazionale</a:t>
            </a:r>
            <a:r>
              <a:rPr dirty="0"/>
              <a:t>, </a:t>
            </a:r>
            <a:r>
              <a:rPr dirty="0" err="1"/>
              <a:t>tesa</a:t>
            </a:r>
            <a:r>
              <a:rPr dirty="0"/>
              <a:t> </a:t>
            </a:r>
            <a:r>
              <a:rPr dirty="0" err="1"/>
              <a:t>all’accoglienza</a:t>
            </a:r>
            <a:r>
              <a:rPr dirty="0"/>
              <a:t> e </a:t>
            </a:r>
            <a:r>
              <a:rPr dirty="0" err="1"/>
              <a:t>all’ascolto</a:t>
            </a:r>
            <a:r>
              <a:rPr dirty="0"/>
              <a:t> </a:t>
            </a:r>
            <a:r>
              <a:rPr dirty="0" err="1"/>
              <a:t>attivo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disposizione</a:t>
            </a:r>
            <a:r>
              <a:rPr dirty="0"/>
              <a:t> auto-</a:t>
            </a:r>
            <a:r>
              <a:rPr dirty="0" err="1"/>
              <a:t>riflessiva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lang="it-IT" dirty="0"/>
              <a:t>renda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incontro</a:t>
            </a:r>
            <a:r>
              <a:rPr dirty="0"/>
              <a:t> </a:t>
            </a:r>
            <a:r>
              <a:rPr dirty="0" err="1"/>
              <a:t>un’occasione</a:t>
            </a:r>
            <a:r>
              <a:rPr dirty="0"/>
              <a:t> per </a:t>
            </a:r>
            <a:r>
              <a:rPr dirty="0" err="1"/>
              <a:t>porsi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domande</a:t>
            </a:r>
            <a:r>
              <a:rPr dirty="0"/>
              <a:t>, per </a:t>
            </a:r>
            <a:r>
              <a:rPr dirty="0" err="1"/>
              <a:t>divenire</a:t>
            </a:r>
            <a:r>
              <a:rPr dirty="0"/>
              <a:t> sempre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consapevoli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propria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educativa</a:t>
            </a:r>
            <a:r>
              <a:rPr dirty="0"/>
              <a:t> e per dare </a:t>
            </a:r>
            <a:r>
              <a:rPr dirty="0" err="1"/>
              <a:t>motivazione</a:t>
            </a:r>
            <a:r>
              <a:rPr dirty="0"/>
              <a:t> </a:t>
            </a:r>
            <a:endParaRPr lang="it-IT" dirty="0"/>
          </a:p>
          <a:p>
            <a:pPr marL="0" indent="0" algn="ctr">
              <a:buNone/>
              <a:defRPr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del proprio </a:t>
            </a:r>
            <a:r>
              <a:rPr dirty="0" err="1"/>
              <a:t>agire</a:t>
            </a:r>
            <a:r>
              <a:rPr dirty="0"/>
              <a:t> </a:t>
            </a:r>
            <a:r>
              <a:rPr dirty="0" err="1"/>
              <a:t>educativo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CUOLA  CONTESTO RELAZIONALE"/>
          <p:cNvSpPr>
            <a:spLocks noGrp="1"/>
          </p:cNvSpPr>
          <p:nvPr>
            <p:ph type="title" idx="4294967295"/>
          </p:nvPr>
        </p:nvSpPr>
        <p:spPr>
          <a:xfrm>
            <a:off x="1096962" y="1052512"/>
            <a:ext cx="10058401" cy="504827"/>
          </a:xfrm>
          <a:prstGeom prst="rect">
            <a:avLst/>
          </a:prstGeom>
        </p:spPr>
        <p:txBody>
          <a:bodyPr/>
          <a:lstStyle/>
          <a:p>
            <a:pPr algn="ctr" defTabSz="859536">
              <a:defRPr sz="2726" b="1">
                <a:solidFill>
                  <a:srgbClr val="FF401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SCUOLA </a:t>
            </a:r>
            <a:r>
              <a:rPr b="0" dirty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dirty="0"/>
              <a:t>CONTESTO RELAZIONALE</a:t>
            </a:r>
          </a:p>
        </p:txBody>
      </p:sp>
      <p:sp>
        <p:nvSpPr>
          <p:cNvPr id="160" name="La scuola dell’infanzia si configura come contesto relazionale dove il bambino sviluppa e apprende modalità di rapporto diverse rispetto a quelle che si verificano in famiglia.…"/>
          <p:cNvSpPr>
            <a:spLocks noGrp="1"/>
          </p:cNvSpPr>
          <p:nvPr>
            <p:ph type="body" idx="4294967295"/>
          </p:nvPr>
        </p:nvSpPr>
        <p:spPr>
          <a:xfrm>
            <a:off x="1100137" y="1989136"/>
            <a:ext cx="10058401" cy="360997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configura</a:t>
            </a:r>
            <a:r>
              <a:rPr dirty="0"/>
              <a:t> come </a:t>
            </a:r>
            <a:r>
              <a:rPr dirty="0" err="1"/>
              <a:t>contesto</a:t>
            </a:r>
            <a:r>
              <a:rPr dirty="0"/>
              <a:t> </a:t>
            </a:r>
            <a:r>
              <a:rPr dirty="0" err="1"/>
              <a:t>relazionale</a:t>
            </a:r>
            <a:r>
              <a:rPr dirty="0"/>
              <a:t> dove il bambino </a:t>
            </a:r>
            <a:r>
              <a:rPr dirty="0" err="1"/>
              <a:t>sviluppa</a:t>
            </a:r>
            <a:r>
              <a:rPr dirty="0"/>
              <a:t> e </a:t>
            </a:r>
            <a:r>
              <a:rPr dirty="0" err="1"/>
              <a:t>apprende</a:t>
            </a:r>
            <a:r>
              <a:rPr dirty="0"/>
              <a:t> </a:t>
            </a:r>
            <a:r>
              <a:rPr dirty="0" err="1"/>
              <a:t>modalità</a:t>
            </a:r>
            <a:r>
              <a:rPr dirty="0"/>
              <a:t> di </a:t>
            </a:r>
            <a:r>
              <a:rPr dirty="0" err="1"/>
              <a:t>rapporto</a:t>
            </a:r>
            <a:r>
              <a:rPr dirty="0"/>
              <a:t> diverse rispetto a quelle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verificano</a:t>
            </a:r>
            <a:r>
              <a:rPr dirty="0"/>
              <a:t> in </a:t>
            </a:r>
            <a:r>
              <a:rPr dirty="0" err="1"/>
              <a:t>famiglia</a:t>
            </a:r>
            <a:r>
              <a:rPr dirty="0"/>
              <a:t>. </a:t>
            </a:r>
            <a:endParaRPr lang="it-IT" dirty="0"/>
          </a:p>
          <a:p>
            <a:pPr marL="0" indent="0" algn="just" defTabSz="429053">
              <a:spcBef>
                <a:spcPts val="400"/>
              </a:spcBef>
              <a:buSzPct val="60000"/>
              <a:buNone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un </a:t>
            </a:r>
            <a:r>
              <a:rPr dirty="0" err="1"/>
              <a:t>luogo</a:t>
            </a:r>
            <a:r>
              <a:rPr dirty="0"/>
              <a:t> di </a:t>
            </a:r>
            <a:r>
              <a:rPr dirty="0" err="1"/>
              <a:t>incontro</a:t>
            </a:r>
            <a:r>
              <a:rPr dirty="0"/>
              <a:t> </a:t>
            </a:r>
            <a:r>
              <a:rPr dirty="0" err="1"/>
              <a:t>finalizzato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promozione</a:t>
            </a:r>
            <a:r>
              <a:rPr dirty="0"/>
              <a:t> del ben-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 e </a:t>
            </a:r>
            <a:r>
              <a:rPr dirty="0" err="1"/>
              <a:t>sociale</a:t>
            </a:r>
            <a:r>
              <a:rPr dirty="0"/>
              <a:t> del bambino. </a:t>
            </a:r>
            <a:endParaRPr lang="it-IT" dirty="0"/>
          </a:p>
          <a:p>
            <a:pPr marL="0" indent="0" algn="just" defTabSz="429053">
              <a:spcBef>
                <a:spcPts val="400"/>
              </a:spcBef>
              <a:buSzPct val="60000"/>
              <a:buNone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uno </a:t>
            </a:r>
            <a:r>
              <a:rPr dirty="0" err="1"/>
              <a:t>spazio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quale chi vi opera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impegnato</a:t>
            </a:r>
            <a:r>
              <a:rPr dirty="0"/>
              <a:t> a </a:t>
            </a:r>
            <a:r>
              <a:rPr dirty="0" err="1"/>
              <a:t>realizzare</a:t>
            </a:r>
            <a:r>
              <a:rPr dirty="0"/>
              <a:t> un </a:t>
            </a:r>
            <a:r>
              <a:rPr dirty="0" err="1"/>
              <a:t>percorso</a:t>
            </a:r>
            <a:r>
              <a:rPr dirty="0"/>
              <a:t> di </a:t>
            </a:r>
            <a:r>
              <a:rPr dirty="0" err="1"/>
              <a:t>accompagnamento</a:t>
            </a:r>
            <a:r>
              <a:rPr dirty="0"/>
              <a:t> e </a:t>
            </a:r>
            <a:r>
              <a:rPr dirty="0" err="1"/>
              <a:t>sostegno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crescita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bambini e pure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. </a:t>
            </a:r>
            <a:endParaRPr lang="it-IT" dirty="0"/>
          </a:p>
          <a:p>
            <a:pPr marL="0" indent="0" algn="just" defTabSz="429053">
              <a:spcBef>
                <a:spcPts val="400"/>
              </a:spcBef>
              <a:buSzPct val="60000"/>
              <a:buNone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26313" indent="-226313" algn="just" defTabSz="429053">
              <a:spcBef>
                <a:spcPts val="400"/>
              </a:spcBef>
              <a:buSzPct val="60000"/>
              <a:buChar char="•"/>
              <a:defRPr sz="217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</a:t>
            </a:r>
            <a:r>
              <a:rPr dirty="0" err="1"/>
              <a:t>qualità</a:t>
            </a:r>
            <a:r>
              <a:rPr dirty="0"/>
              <a:t> del </a:t>
            </a:r>
            <a:r>
              <a:rPr dirty="0" err="1"/>
              <a:t>servizio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data </a:t>
            </a:r>
            <a:r>
              <a:rPr dirty="0" err="1"/>
              <a:t>sia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messa</a:t>
            </a:r>
            <a:r>
              <a:rPr dirty="0"/>
              <a:t> in opera di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buona</a:t>
            </a:r>
            <a:r>
              <a:rPr dirty="0"/>
              <a:t> </a:t>
            </a:r>
            <a:r>
              <a:rPr dirty="0" err="1"/>
              <a:t>procedura</a:t>
            </a:r>
            <a:r>
              <a:rPr dirty="0"/>
              <a:t> di </a:t>
            </a:r>
            <a:r>
              <a:rPr dirty="0" err="1"/>
              <a:t>progettazione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a </a:t>
            </a:r>
            <a:r>
              <a:rPr dirty="0" err="1"/>
              <a:t>toccare</a:t>
            </a:r>
            <a:r>
              <a:rPr dirty="0"/>
              <a:t> </a:t>
            </a:r>
            <a:r>
              <a:rPr dirty="0" err="1"/>
              <a:t>tutte</a:t>
            </a:r>
            <a:r>
              <a:rPr dirty="0"/>
              <a:t> le </a:t>
            </a:r>
            <a:r>
              <a:rPr dirty="0" err="1"/>
              <a:t>aree</a:t>
            </a:r>
            <a:r>
              <a:rPr dirty="0"/>
              <a:t> </a:t>
            </a:r>
            <a:r>
              <a:rPr dirty="0" err="1"/>
              <a:t>interessate</a:t>
            </a:r>
            <a:r>
              <a:rPr dirty="0"/>
              <a:t> a tale </a:t>
            </a:r>
            <a:r>
              <a:rPr dirty="0" err="1"/>
              <a:t>obiettivo</a:t>
            </a:r>
            <a:r>
              <a:rPr dirty="0"/>
              <a:t>, </a:t>
            </a:r>
            <a:r>
              <a:rPr dirty="0" err="1"/>
              <a:t>sia</a:t>
            </a:r>
            <a:r>
              <a:rPr dirty="0"/>
              <a:t> da </a:t>
            </a:r>
            <a:r>
              <a:rPr dirty="0" err="1"/>
              <a:t>tutte</a:t>
            </a:r>
            <a:r>
              <a:rPr dirty="0"/>
              <a:t> quelle </a:t>
            </a:r>
            <a:r>
              <a:rPr dirty="0" err="1"/>
              <a:t>attività</a:t>
            </a:r>
            <a:r>
              <a:rPr dirty="0"/>
              <a:t> di </a:t>
            </a:r>
            <a:r>
              <a:rPr dirty="0" err="1"/>
              <a:t>formazione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rendono</a:t>
            </a:r>
            <a:r>
              <a:rPr dirty="0"/>
              <a:t> poi </a:t>
            </a:r>
            <a:r>
              <a:rPr dirty="0" err="1"/>
              <a:t>unico</a:t>
            </a:r>
            <a:r>
              <a:rPr dirty="0"/>
              <a:t> </a:t>
            </a:r>
            <a:r>
              <a:rPr dirty="0" err="1"/>
              <a:t>l’ambiente</a:t>
            </a:r>
            <a:r>
              <a:rPr dirty="0"/>
              <a:t> </a:t>
            </a:r>
            <a:r>
              <a:rPr dirty="0" err="1"/>
              <a:t>educativo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olo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101441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sp>
        <p:nvSpPr>
          <p:cNvPr id="163" name="La scuola dell’infanzia deve essere sensibile ai cambiamenti socio-culturali della società e preparata a fornire risposte adeguate a chi ne usufruisce proponendo e ponendo pure questioni pedagogiche rinnovate.…"/>
          <p:cNvSpPr>
            <a:spLocks noGrp="1"/>
          </p:cNvSpPr>
          <p:nvPr>
            <p:ph type="body" idx="4294967295"/>
          </p:nvPr>
        </p:nvSpPr>
        <p:spPr>
          <a:xfrm>
            <a:off x="1100137" y="1989136"/>
            <a:ext cx="10058401" cy="3609977"/>
          </a:xfrm>
          <a:prstGeom prst="rect">
            <a:avLst/>
          </a:prstGeom>
        </p:spPr>
        <p:txBody>
          <a:bodyPr/>
          <a:lstStyle/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La </a:t>
            </a:r>
            <a:r>
              <a:rPr dirty="0" err="1"/>
              <a:t>scuola</a:t>
            </a:r>
            <a:r>
              <a:rPr dirty="0"/>
              <a:t> </a:t>
            </a:r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sensibile</a:t>
            </a:r>
            <a:r>
              <a:rPr dirty="0"/>
              <a:t> ai </a:t>
            </a:r>
            <a:r>
              <a:rPr dirty="0" err="1"/>
              <a:t>cambiamenti</a:t>
            </a:r>
            <a:r>
              <a:rPr dirty="0"/>
              <a:t> socio-</a:t>
            </a:r>
            <a:r>
              <a:rPr dirty="0" err="1"/>
              <a:t>culturali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società</a:t>
            </a:r>
            <a:r>
              <a:rPr dirty="0"/>
              <a:t> e </a:t>
            </a:r>
            <a:r>
              <a:rPr dirty="0" err="1"/>
              <a:t>preparata</a:t>
            </a:r>
            <a:r>
              <a:rPr dirty="0"/>
              <a:t> a </a:t>
            </a:r>
            <a:r>
              <a:rPr dirty="0" err="1"/>
              <a:t>fornire</a:t>
            </a:r>
            <a:r>
              <a:rPr dirty="0"/>
              <a:t> </a:t>
            </a:r>
            <a:r>
              <a:rPr dirty="0" err="1"/>
              <a:t>risposte</a:t>
            </a:r>
            <a:r>
              <a:rPr dirty="0"/>
              <a:t> </a:t>
            </a:r>
            <a:r>
              <a:rPr dirty="0" err="1"/>
              <a:t>adeguate</a:t>
            </a:r>
            <a:r>
              <a:rPr dirty="0"/>
              <a:t> a chi ne </a:t>
            </a:r>
            <a:r>
              <a:rPr dirty="0" err="1"/>
              <a:t>usufruisce</a:t>
            </a:r>
            <a:r>
              <a:rPr dirty="0"/>
              <a:t> </a:t>
            </a:r>
            <a:r>
              <a:rPr dirty="0" err="1"/>
              <a:t>proponendo</a:t>
            </a:r>
            <a:r>
              <a:rPr dirty="0"/>
              <a:t> e </a:t>
            </a:r>
            <a:r>
              <a:rPr dirty="0" err="1"/>
              <a:t>ponendo</a:t>
            </a:r>
            <a:r>
              <a:rPr dirty="0"/>
              <a:t> pure </a:t>
            </a:r>
            <a:r>
              <a:rPr dirty="0" err="1"/>
              <a:t>questioni</a:t>
            </a:r>
            <a:r>
              <a:rPr dirty="0"/>
              <a:t> </a:t>
            </a:r>
            <a:r>
              <a:rPr dirty="0" err="1"/>
              <a:t>pedagogiche</a:t>
            </a:r>
            <a:r>
              <a:rPr dirty="0"/>
              <a:t> </a:t>
            </a:r>
            <a:r>
              <a:rPr dirty="0" err="1"/>
              <a:t>rinnovate</a:t>
            </a:r>
            <a:r>
              <a:rPr dirty="0"/>
              <a:t>.</a:t>
            </a:r>
          </a:p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232520" indent="-232520" algn="just" defTabSz="443484">
              <a:spcBef>
                <a:spcPts val="500"/>
              </a:spcBef>
              <a:buSzPct val="60000"/>
              <a:buChar char="•"/>
              <a:defRPr sz="23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it-IT" dirty="0"/>
              <a:t>INSEGNANTE </a:t>
            </a:r>
            <a:r>
              <a:rPr lang="it-IT" dirty="0">
                <a:sym typeface="Wingdings" pitchFamily="2" charset="2"/>
              </a:rPr>
              <a:t> 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figura</a:t>
            </a:r>
            <a:r>
              <a:rPr dirty="0"/>
              <a:t> </a:t>
            </a:r>
            <a:r>
              <a:rPr dirty="0" err="1"/>
              <a:t>importante</a:t>
            </a:r>
            <a:r>
              <a:rPr dirty="0"/>
              <a:t> per la </a:t>
            </a:r>
            <a:r>
              <a:rPr dirty="0" err="1"/>
              <a:t>crescita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lang="it-IT" dirty="0"/>
              <a:t>BAMBINI</a:t>
            </a:r>
            <a:r>
              <a:rPr dirty="0"/>
              <a:t>, </a:t>
            </a:r>
            <a:r>
              <a:rPr lang="it-IT" dirty="0"/>
              <a:t>come </a:t>
            </a:r>
            <a:r>
              <a:rPr dirty="0"/>
              <a:t>un </a:t>
            </a:r>
            <a:r>
              <a:rPr dirty="0" err="1"/>
              <a:t>adulto</a:t>
            </a:r>
            <a:r>
              <a:rPr dirty="0"/>
              <a:t> </a:t>
            </a:r>
            <a:r>
              <a:rPr dirty="0" err="1"/>
              <a:t>professionale</a:t>
            </a:r>
            <a:r>
              <a:rPr dirty="0"/>
              <a:t> e </a:t>
            </a:r>
            <a:r>
              <a:rPr dirty="0" err="1"/>
              <a:t>competente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«</a:t>
            </a:r>
            <a:r>
              <a:rPr dirty="0" err="1"/>
              <a:t>pensa</a:t>
            </a:r>
            <a:r>
              <a:rPr dirty="0"/>
              <a:t>»</a:t>
            </a:r>
            <a:r>
              <a:rPr lang="it-IT" dirty="0"/>
              <a:t> e si prende cura</a:t>
            </a:r>
            <a:r>
              <a:rPr dirty="0"/>
              <a:t> </a:t>
            </a:r>
            <a:r>
              <a:rPr lang="it-IT" dirty="0"/>
              <a:t>di </a:t>
            </a:r>
            <a:r>
              <a:rPr dirty="0" err="1"/>
              <a:t>loro</a:t>
            </a:r>
            <a:r>
              <a:rPr dirty="0"/>
              <a:t> </a:t>
            </a:r>
            <a:r>
              <a:rPr lang="it-IT" dirty="0"/>
              <a:t>insieme ai genitori o ai tutori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olo"/>
          <p:cNvSpPr>
            <a:spLocks noGrp="1"/>
          </p:cNvSpPr>
          <p:nvPr>
            <p:ph type="title" idx="4294967295"/>
          </p:nvPr>
        </p:nvSpPr>
        <p:spPr>
          <a:xfrm>
            <a:off x="1096962" y="758825"/>
            <a:ext cx="10058401" cy="101441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sp>
        <p:nvSpPr>
          <p:cNvPr id="166" name="Le complesse trasformazioni sociali influenzano non solo il modo di vivere la genitorialità, ma anche lo stesso ruolo delle insegnanti.…"/>
          <p:cNvSpPr>
            <a:spLocks noGrp="1"/>
          </p:cNvSpPr>
          <p:nvPr>
            <p:ph type="body" idx="4294967295"/>
          </p:nvPr>
        </p:nvSpPr>
        <p:spPr>
          <a:xfrm>
            <a:off x="1100137" y="1824036"/>
            <a:ext cx="10058401" cy="3775077"/>
          </a:xfrm>
          <a:prstGeom prst="rect">
            <a:avLst/>
          </a:prstGeom>
        </p:spPr>
        <p:txBody>
          <a:bodyPr/>
          <a:lstStyle/>
          <a:p>
            <a:pPr marL="239711" indent="-239711" algn="just"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Le </a:t>
            </a:r>
            <a:r>
              <a:rPr dirty="0" err="1"/>
              <a:t>complesse</a:t>
            </a:r>
            <a:r>
              <a:rPr dirty="0"/>
              <a:t> </a:t>
            </a:r>
            <a:r>
              <a:rPr dirty="0" err="1"/>
              <a:t>trasformazioni</a:t>
            </a:r>
            <a:r>
              <a:rPr dirty="0"/>
              <a:t> </a:t>
            </a:r>
            <a:r>
              <a:rPr dirty="0" err="1"/>
              <a:t>sociali</a:t>
            </a:r>
            <a:r>
              <a:rPr dirty="0"/>
              <a:t> </a:t>
            </a:r>
            <a:r>
              <a:rPr dirty="0" err="1"/>
              <a:t>influenzano</a:t>
            </a:r>
            <a:r>
              <a:rPr dirty="0"/>
              <a:t> non solo il modo di vivere la </a:t>
            </a:r>
            <a:r>
              <a:rPr dirty="0" err="1"/>
              <a:t>genitorialità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lo </a:t>
            </a:r>
            <a:r>
              <a:rPr dirty="0" err="1"/>
              <a:t>stesso</a:t>
            </a:r>
            <a:r>
              <a:rPr dirty="0"/>
              <a:t> </a:t>
            </a:r>
            <a:r>
              <a:rPr dirty="0" err="1"/>
              <a:t>ruolo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insegnanti</a:t>
            </a:r>
            <a:r>
              <a:rPr lang="it-IT" dirty="0"/>
              <a:t> (risorse e criticità)</a:t>
            </a:r>
            <a:r>
              <a:rPr dirty="0"/>
              <a:t>. </a:t>
            </a:r>
          </a:p>
          <a:p>
            <a:pPr marL="239711" indent="-239711" algn="just"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Ruoli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subiscono</a:t>
            </a:r>
            <a:r>
              <a:rPr dirty="0"/>
              <a:t> continue </a:t>
            </a:r>
            <a:r>
              <a:rPr dirty="0" err="1"/>
              <a:t>variazioni</a:t>
            </a:r>
            <a:r>
              <a:rPr dirty="0"/>
              <a:t>, </a:t>
            </a:r>
            <a:r>
              <a:rPr dirty="0" err="1"/>
              <a:t>dettati</a:t>
            </a:r>
            <a:r>
              <a:rPr dirty="0"/>
              <a:t> </a:t>
            </a:r>
            <a:r>
              <a:rPr dirty="0" err="1"/>
              <a:t>dai</a:t>
            </a:r>
            <a:r>
              <a:rPr dirty="0"/>
              <a:t> </a:t>
            </a:r>
            <a:r>
              <a:rPr dirty="0" err="1"/>
              <a:t>bisogni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famiglie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cambiano</a:t>
            </a:r>
            <a:r>
              <a:rPr dirty="0"/>
              <a:t> e </a:t>
            </a:r>
            <a:r>
              <a:rPr dirty="0" err="1"/>
              <a:t>dalle</a:t>
            </a:r>
            <a:r>
              <a:rPr dirty="0"/>
              <a:t> “</a:t>
            </a:r>
            <a:r>
              <a:rPr dirty="0" err="1"/>
              <a:t>necessità</a:t>
            </a:r>
            <a:r>
              <a:rPr lang="it-IT" dirty="0"/>
              <a:t>/pressioni</a:t>
            </a:r>
            <a:r>
              <a:rPr dirty="0"/>
              <a:t>”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società</a:t>
            </a:r>
            <a:r>
              <a:rPr dirty="0"/>
              <a:t>. </a:t>
            </a:r>
          </a:p>
          <a:p>
            <a:pPr marL="239711" indent="-239711" algn="just">
              <a:buSzPct val="60000"/>
              <a:buChar char="•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ormai</a:t>
            </a:r>
            <a:r>
              <a:rPr dirty="0"/>
              <a:t> </a:t>
            </a:r>
            <a:r>
              <a:rPr dirty="0" err="1"/>
              <a:t>chiaro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per </a:t>
            </a:r>
            <a:r>
              <a:rPr dirty="0" err="1"/>
              <a:t>l’infanzia</a:t>
            </a:r>
            <a:r>
              <a:rPr lang="it-IT" dirty="0"/>
              <a:t> e le scuole</a:t>
            </a:r>
            <a:r>
              <a:rPr dirty="0"/>
              <a:t> non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rivolti</a:t>
            </a:r>
            <a:r>
              <a:rPr dirty="0"/>
              <a:t> </a:t>
            </a:r>
            <a:r>
              <a:rPr dirty="0" err="1"/>
              <a:t>solamente</a:t>
            </a:r>
            <a:r>
              <a:rPr dirty="0"/>
              <a:t> ai bambini ed ai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genitori</a:t>
            </a:r>
            <a:r>
              <a:rPr dirty="0"/>
              <a:t>, ma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società</a:t>
            </a:r>
            <a:r>
              <a:rPr dirty="0"/>
              <a:t> </a:t>
            </a:r>
            <a:r>
              <a:rPr dirty="0" err="1"/>
              <a:t>tutta</a:t>
            </a:r>
            <a:r>
              <a:rPr dirty="0"/>
              <a:t>, per cui </a:t>
            </a: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definiti</a:t>
            </a:r>
            <a:r>
              <a:rPr dirty="0"/>
              <a:t> pure come un </a:t>
            </a:r>
            <a:r>
              <a:rPr dirty="0" err="1">
                <a:solidFill>
                  <a:srgbClr val="00B050"/>
                </a:solidFill>
              </a:rPr>
              <a:t>progetto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sociale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/>
              <a:t>che</a:t>
            </a:r>
            <a:r>
              <a:rPr dirty="0"/>
              <a:t> miri ad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politica</a:t>
            </a:r>
            <a:r>
              <a:rPr dirty="0"/>
              <a:t> di </a:t>
            </a:r>
            <a:r>
              <a:rPr dirty="0" err="1"/>
              <a:t>crescita</a:t>
            </a:r>
            <a:r>
              <a:rPr dirty="0"/>
              <a:t> </a:t>
            </a:r>
            <a:r>
              <a:rPr dirty="0" err="1"/>
              <a:t>culturale</a:t>
            </a:r>
            <a:r>
              <a:rPr dirty="0"/>
              <a:t>, di </a:t>
            </a:r>
            <a:r>
              <a:rPr dirty="0" err="1"/>
              <a:t>miglioramento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qualità</a:t>
            </a:r>
            <a:r>
              <a:rPr dirty="0"/>
              <a:t> </a:t>
            </a:r>
            <a:r>
              <a:rPr dirty="0" err="1"/>
              <a:t>dell’esperienza</a:t>
            </a:r>
            <a:r>
              <a:rPr dirty="0"/>
              <a:t> di </a:t>
            </a:r>
            <a:r>
              <a:rPr dirty="0" err="1"/>
              <a:t>condivisione</a:t>
            </a:r>
            <a:r>
              <a:rPr dirty="0"/>
              <a:t>/</a:t>
            </a:r>
            <a:r>
              <a:rPr dirty="0" err="1"/>
              <a:t>scambio</a:t>
            </a:r>
            <a:r>
              <a:rPr dirty="0"/>
              <a:t>/</a:t>
            </a:r>
            <a:r>
              <a:rPr dirty="0" err="1"/>
              <a:t>progettualità</a:t>
            </a:r>
            <a:r>
              <a:rPr dirty="0"/>
              <a:t> in </a:t>
            </a:r>
            <a:r>
              <a:rPr dirty="0" err="1"/>
              <a:t>ambito</a:t>
            </a:r>
            <a:r>
              <a:rPr dirty="0"/>
              <a:t> </a:t>
            </a:r>
            <a:r>
              <a:rPr dirty="0" err="1"/>
              <a:t>urbano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2437</Words>
  <Application>Microsoft Office PowerPoint</Application>
  <PresentationFormat>Widescreen</PresentationFormat>
  <Paragraphs>203</Paragraphs>
  <Slides>24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Tema di Office</vt:lpstr>
      <vt:lpstr>                     chiara.sirignano@unimc.it</vt:lpstr>
      <vt:lpstr>Famiglie🔁 Comunità educante 🔁 Docenti 0-6 </vt:lpstr>
      <vt:lpstr>SERVIZI EDUCATIVI/SCUOLE DELL’INFANZIA</vt:lpstr>
      <vt:lpstr>Da dove partire per promuovere una corresponsabilità diffusa per una progettazione partecipata?</vt:lpstr>
      <vt:lpstr>INCONTRO BAMBINI/E, NIDO, SCUOLA E FAMIGLIE</vt:lpstr>
      <vt:lpstr> Competenze degli insegnanti  (oltre a quelle didattiche)</vt:lpstr>
      <vt:lpstr>SCUOLA  CONTESTO RELAZIONALE</vt:lpstr>
      <vt:lpstr>Presentazione standard di PowerPoint</vt:lpstr>
      <vt:lpstr>Presentazione standard di PowerPoint</vt:lpstr>
      <vt:lpstr>    </vt:lpstr>
      <vt:lpstr>Co-Progettare e prendersi cura delle relazioni per una comunità educante</vt:lpstr>
      <vt:lpstr>Il primo contatto</vt:lpstr>
      <vt:lpstr>I momenti di confronto e il consolidamento della relazione</vt:lpstr>
      <vt:lpstr>I momenti di confronto e il consolidamento della relazione</vt:lpstr>
      <vt:lpstr>Il dialogo come momento-cardine della relazione </vt:lpstr>
      <vt:lpstr>Per un accompagnamento permanente delle famiglie</vt:lpstr>
      <vt:lpstr>Le parole – chiave  della relazione tra insegnanti e genitori</vt:lpstr>
      <vt:lpstr>CO-PROGETTARE  🔁 RELAZIONI AUTENTICHE</vt:lpstr>
      <vt:lpstr>APPROCCIO, ATTEGGIAMENTO, ATMOSFERA E AZIONI  (&lt; Christenson e Sheridan)</vt:lpstr>
      <vt:lpstr>I sei passi di Epstein (1995)  per una collaborazione tra scuola e famiglia </vt:lpstr>
      <vt:lpstr>Insegnanti  testimoni di relazione e di socializzazione per i genitori</vt:lpstr>
      <vt:lpstr>Insegnanti  testimoni di relazione e di socializzazione per i bambini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chiara.sirignano@unimc.it</dc:creator>
  <cp:lastModifiedBy>LEONI LOREDANA</cp:lastModifiedBy>
  <cp:revision>28</cp:revision>
  <dcterms:created xsi:type="dcterms:W3CDTF">2022-10-26T15:12:58Z</dcterms:created>
  <dcterms:modified xsi:type="dcterms:W3CDTF">2024-02-09T10:07:18Z</dcterms:modified>
</cp:coreProperties>
</file>